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447" r:id="rId2"/>
    <p:sldId id="448" r:id="rId3"/>
    <p:sldId id="417" r:id="rId4"/>
    <p:sldId id="339" r:id="rId5"/>
    <p:sldId id="340" r:id="rId6"/>
    <p:sldId id="341" r:id="rId7"/>
    <p:sldId id="344" r:id="rId8"/>
    <p:sldId id="345" r:id="rId9"/>
    <p:sldId id="347" r:id="rId10"/>
    <p:sldId id="422" r:id="rId11"/>
    <p:sldId id="348" r:id="rId12"/>
    <p:sldId id="418" r:id="rId13"/>
    <p:sldId id="419" r:id="rId14"/>
    <p:sldId id="420" r:id="rId15"/>
    <p:sldId id="421" r:id="rId16"/>
    <p:sldId id="415" r:id="rId17"/>
    <p:sldId id="416" r:id="rId18"/>
    <p:sldId id="423" r:id="rId19"/>
    <p:sldId id="424" r:id="rId20"/>
    <p:sldId id="425" r:id="rId21"/>
    <p:sldId id="426" r:id="rId22"/>
    <p:sldId id="427" r:id="rId23"/>
    <p:sldId id="428" r:id="rId24"/>
    <p:sldId id="429" r:id="rId25"/>
    <p:sldId id="430" r:id="rId26"/>
    <p:sldId id="431" r:id="rId27"/>
    <p:sldId id="432" r:id="rId28"/>
    <p:sldId id="433" r:id="rId29"/>
    <p:sldId id="434" r:id="rId30"/>
    <p:sldId id="435" r:id="rId31"/>
    <p:sldId id="450" r:id="rId32"/>
    <p:sldId id="451" r:id="rId33"/>
    <p:sldId id="452" r:id="rId34"/>
    <p:sldId id="453" r:id="rId35"/>
    <p:sldId id="454" r:id="rId36"/>
    <p:sldId id="455" r:id="rId37"/>
    <p:sldId id="436" r:id="rId38"/>
    <p:sldId id="437" r:id="rId39"/>
    <p:sldId id="413" r:id="rId40"/>
    <p:sldId id="445" r:id="rId41"/>
    <p:sldId id="446" r:id="rId42"/>
    <p:sldId id="443" r:id="rId43"/>
    <p:sldId id="444" r:id="rId44"/>
    <p:sldId id="449" r:id="rId4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1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3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59675-6585-4B01-9745-027A9378554D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2F13F-A267-4AFD-88F5-BBC960C46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413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7632-CBE7-475E-A34B-40DB30A45CAA}" type="datetimeFigureOut">
              <a:rPr lang="en-US" smtClean="0"/>
              <a:pPr/>
              <a:t>12/18/2013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1399A-7CBF-4A34-BFF1-A9C342DF76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45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4756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F7E90BB-730C-4F13-8241-2641C8BEC471}" type="slidenum">
              <a:rPr lang="nl-NL" smtClean="0">
                <a:latin typeface="Arial" pitchFamily="34" charset="0"/>
              </a:rPr>
              <a:pPr/>
              <a:t>42</a:t>
            </a:fld>
            <a:endParaRPr lang="nl-NL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680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685730-0F71-4380-B585-D0FE168237A8}" type="slidenum">
              <a:rPr lang="nl-NL" smtClean="0">
                <a:latin typeface="Arial" pitchFamily="34" charset="0"/>
              </a:rPr>
              <a:pPr/>
              <a:t>43</a:t>
            </a:fld>
            <a:endParaRPr lang="nl-NL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66A42-95EC-4BA9-A37F-09168ECE6D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7A4131-CA92-476A-B9B8-60DBAEB49A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A02BE1-4817-42C0-A449-20C31F51D2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nl-NL" noProof="0" smtClean="0"/>
              <a:t>Klik op het pictogram als u een tabel wilt toevoegen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C1DDA8-8E6F-4C00-9CAB-6A1287B49D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CC7F37-BDB4-4E0E-8AFF-D59173438A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D760D2-4E90-461B-A4AE-182518C45C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C3EF1F-FD28-47D6-B951-2B3E44FC7C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DE7830-498E-430D-9D9C-2937967592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329421-55F3-4E07-AAFC-F48B862D87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16AA5B-7A5B-48EC-B0FD-8783164556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8155D6-1B7D-43EB-8525-1989335DAE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 smtClean="0"/>
              <a:t>Klik op het pictogram als u een afbeelding wilt toevoegen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2AD5A9-6632-4BE2-A497-5CEA257000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stijl te bewerken</a:t>
            </a:r>
            <a:endParaRPr 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B14D4B32-5260-40D9-BE2D-668A189B1E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upload.wikimedia.org/wikipedia/commons/1/16/Koelwagen1.jpg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4000" cy="6885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hoek 3"/>
          <p:cNvSpPr/>
          <p:nvPr/>
        </p:nvSpPr>
        <p:spPr>
          <a:xfrm rot="20742722">
            <a:off x="1495109" y="2781301"/>
            <a:ext cx="69172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ContrastingLeftFacing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nl-NL" sz="5400" b="1" cap="none" spc="0" dirty="0" err="1" smtClean="0">
                <a:ln w="11430"/>
                <a:solidFill>
                  <a:srgbClr val="FFFF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Perishable</a:t>
            </a:r>
            <a:r>
              <a:rPr lang="nl-NL" sz="5400" b="1" cap="none" spc="0" dirty="0" smtClean="0">
                <a:ln w="11430"/>
                <a:solidFill>
                  <a:srgbClr val="FFFF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transport</a:t>
            </a:r>
            <a:endParaRPr lang="nl-NL" sz="5400" b="1" cap="none" spc="0" dirty="0">
              <a:ln w="11430"/>
              <a:solidFill>
                <a:srgbClr val="FFFF00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/>
        </p:nvSpPr>
        <p:spPr>
          <a:xfrm>
            <a:off x="0" y="6165304"/>
            <a:ext cx="914400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Transport temperatures</a:t>
            </a:r>
            <a:endParaRPr lang="en-US" sz="3200" dirty="0"/>
          </a:p>
        </p:txBody>
      </p:sp>
      <p:pic>
        <p:nvPicPr>
          <p:cNvPr id="99334" name="Picture 6" descr="http://opjebordje.files.wordpress.com/2011/10/stea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149080"/>
            <a:ext cx="3215224" cy="2364135"/>
          </a:xfrm>
          <a:prstGeom prst="rect">
            <a:avLst/>
          </a:prstGeom>
          <a:noFill/>
        </p:spPr>
      </p:pic>
      <p:pic>
        <p:nvPicPr>
          <p:cNvPr id="99336" name="Picture 8" descr="http://banketbakkerijvanhelden.nl.c1012.movenext.nl/page/images/ijsgroo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304" y="1556792"/>
            <a:ext cx="2088032" cy="3126905"/>
          </a:xfrm>
          <a:prstGeom prst="rect">
            <a:avLst/>
          </a:prstGeom>
          <a:noFill/>
        </p:spPr>
      </p:pic>
      <p:pic>
        <p:nvPicPr>
          <p:cNvPr id="99340" name="Picture 12" descr="http://profish.jpproductions.nl/userfiles/TOF-Spiesschotel_ALU-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96552" y="1556792"/>
            <a:ext cx="5334226" cy="2751660"/>
          </a:xfrm>
          <a:prstGeom prst="rect">
            <a:avLst/>
          </a:prstGeom>
          <a:noFill/>
        </p:spPr>
      </p:pic>
      <p:sp>
        <p:nvSpPr>
          <p:cNvPr id="7" name="Tekstvak 6"/>
          <p:cNvSpPr txBox="1"/>
          <p:nvPr/>
        </p:nvSpPr>
        <p:spPr>
          <a:xfrm>
            <a:off x="0" y="1628800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Fish: frozen          -18</a:t>
            </a:r>
            <a:r>
              <a:rPr lang="en-US" baseline="30000" dirty="0" smtClean="0"/>
              <a:t>0</a:t>
            </a:r>
          </a:p>
          <a:p>
            <a:r>
              <a:rPr lang="en-US" baseline="30000" dirty="0" smtClean="0"/>
              <a:t>             </a:t>
            </a:r>
            <a:r>
              <a:rPr lang="en-US" dirty="0" smtClean="0"/>
              <a:t>fresh on ice   -2</a:t>
            </a:r>
            <a:r>
              <a:rPr lang="en-US" baseline="30000" dirty="0" smtClean="0"/>
              <a:t>0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1" name="Tekstvak 10"/>
          <p:cNvSpPr txBox="1"/>
          <p:nvPr/>
        </p:nvSpPr>
        <p:spPr>
          <a:xfrm>
            <a:off x="683568" y="6211669"/>
            <a:ext cx="2085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Meat: fresh    + 2</a:t>
            </a:r>
            <a:r>
              <a:rPr lang="en-US" baseline="30000" dirty="0" smtClean="0"/>
              <a:t>0</a:t>
            </a:r>
          </a:p>
          <a:p>
            <a:r>
              <a:rPr lang="en-US" baseline="30000" dirty="0" smtClean="0"/>
              <a:t>               </a:t>
            </a:r>
            <a:r>
              <a:rPr lang="en-US" dirty="0" smtClean="0"/>
              <a:t>frozen -10</a:t>
            </a:r>
            <a:r>
              <a:rPr lang="en-US" baseline="30000" dirty="0" smtClean="0"/>
              <a:t>0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2" name="Tekstvak 11"/>
          <p:cNvSpPr txBox="1"/>
          <p:nvPr/>
        </p:nvSpPr>
        <p:spPr>
          <a:xfrm>
            <a:off x="5220072" y="4725144"/>
            <a:ext cx="2613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Consumption ice  -24</a:t>
            </a:r>
            <a:r>
              <a:rPr lang="en-US" baseline="30000" dirty="0" smtClean="0"/>
              <a:t>0</a:t>
            </a:r>
          </a:p>
          <a:p>
            <a:r>
              <a:rPr lang="en-US" baseline="30000" dirty="0" smtClean="0"/>
              <a:t> </a:t>
            </a:r>
            <a:r>
              <a:rPr lang="en-US" dirty="0" smtClean="0"/>
              <a:t>to avoid </a:t>
            </a:r>
            <a:r>
              <a:rPr lang="en-US" dirty="0" err="1" smtClean="0"/>
              <a:t>crystallisation</a:t>
            </a:r>
            <a:r>
              <a:rPr lang="en-US" dirty="0" smtClean="0"/>
              <a:t>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>
          <a:xfrm>
            <a:off x="14808" y="274638"/>
            <a:ext cx="8229600" cy="1143000"/>
          </a:xfrm>
        </p:spPr>
        <p:txBody>
          <a:bodyPr/>
          <a:lstStyle/>
          <a:p>
            <a:r>
              <a:rPr lang="nl-NL" sz="3200" dirty="0" smtClean="0"/>
              <a:t>New </a:t>
            </a:r>
            <a:r>
              <a:rPr lang="nl-NL" sz="3200" dirty="0" err="1" smtClean="0"/>
              <a:t>developments</a:t>
            </a:r>
            <a:endParaRPr lang="nl-NL" sz="3200" dirty="0" smtClean="0"/>
          </a:p>
        </p:txBody>
      </p:sp>
      <p:sp>
        <p:nvSpPr>
          <p:cNvPr id="13316" name="Tekstvak 3"/>
          <p:cNvSpPr txBox="1">
            <a:spLocks noChangeArrowheads="1"/>
          </p:cNvSpPr>
          <p:nvPr/>
        </p:nvSpPr>
        <p:spPr bwMode="auto">
          <a:xfrm>
            <a:off x="179512" y="2214563"/>
            <a:ext cx="7858125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dirty="0" err="1" smtClean="0"/>
              <a:t>Airfreight</a:t>
            </a:r>
            <a:r>
              <a:rPr lang="nl-NL" dirty="0" smtClean="0"/>
              <a:t> </a:t>
            </a:r>
            <a:r>
              <a:rPr lang="nl-NL" dirty="0" err="1" smtClean="0"/>
              <a:t>will</a:t>
            </a:r>
            <a:r>
              <a:rPr lang="nl-NL" dirty="0" smtClean="0"/>
              <a:t> </a:t>
            </a:r>
            <a:r>
              <a:rPr lang="nl-NL" dirty="0" err="1" smtClean="0"/>
              <a:t>become</a:t>
            </a:r>
            <a:r>
              <a:rPr lang="nl-NL" dirty="0" smtClean="0"/>
              <a:t> </a:t>
            </a:r>
            <a:r>
              <a:rPr lang="nl-NL" dirty="0" err="1" smtClean="0"/>
              <a:t>less</a:t>
            </a:r>
            <a:r>
              <a:rPr lang="nl-NL" dirty="0" smtClean="0"/>
              <a:t> important </a:t>
            </a:r>
            <a:r>
              <a:rPr lang="nl-NL" dirty="0" err="1" smtClean="0"/>
              <a:t>due</a:t>
            </a:r>
            <a:r>
              <a:rPr lang="nl-NL" dirty="0" smtClean="0"/>
              <a:t> to </a:t>
            </a:r>
            <a:r>
              <a:rPr lang="nl-NL" dirty="0" err="1" smtClean="0"/>
              <a:t>alternatives</a:t>
            </a:r>
            <a:r>
              <a:rPr lang="nl-NL" dirty="0" smtClean="0"/>
              <a:t> </a:t>
            </a:r>
            <a:endParaRPr lang="nl-NL" dirty="0"/>
          </a:p>
          <a:p>
            <a:endParaRPr lang="nl-NL" dirty="0"/>
          </a:p>
          <a:p>
            <a:r>
              <a:rPr lang="nl-NL" dirty="0" smtClean="0"/>
              <a:t>Speed </a:t>
            </a:r>
            <a:r>
              <a:rPr lang="nl-NL" dirty="0" err="1" smtClean="0"/>
              <a:t>can</a:t>
            </a:r>
            <a:r>
              <a:rPr lang="nl-NL" dirty="0" smtClean="0"/>
              <a:t>/</a:t>
            </a:r>
            <a:r>
              <a:rPr lang="nl-NL" dirty="0" err="1" smtClean="0"/>
              <a:t>will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reduced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intensive </a:t>
            </a:r>
            <a:r>
              <a:rPr lang="nl-NL" dirty="0" err="1" smtClean="0"/>
              <a:t>monitoring</a:t>
            </a:r>
            <a:endParaRPr lang="nl-NL" dirty="0"/>
          </a:p>
          <a:p>
            <a:endParaRPr lang="nl-NL" dirty="0"/>
          </a:p>
          <a:p>
            <a:r>
              <a:rPr lang="nl-NL" dirty="0" err="1" smtClean="0"/>
              <a:t>Growth</a:t>
            </a:r>
            <a:r>
              <a:rPr lang="nl-NL" dirty="0" smtClean="0"/>
              <a:t> of </a:t>
            </a:r>
            <a:r>
              <a:rPr lang="nl-NL" dirty="0" err="1" smtClean="0"/>
              <a:t>plants</a:t>
            </a:r>
            <a:r>
              <a:rPr lang="nl-NL" dirty="0" smtClean="0"/>
              <a:t> </a:t>
            </a:r>
            <a:r>
              <a:rPr lang="nl-NL" dirty="0" err="1" smtClean="0"/>
              <a:t>will</a:t>
            </a:r>
            <a:r>
              <a:rPr lang="nl-NL" dirty="0" smtClean="0"/>
              <a:t> continue </a:t>
            </a:r>
            <a:r>
              <a:rPr lang="nl-NL" dirty="0" err="1" smtClean="0"/>
              <a:t>during</a:t>
            </a:r>
            <a:r>
              <a:rPr lang="nl-NL" dirty="0" smtClean="0"/>
              <a:t> transport </a:t>
            </a:r>
            <a:endParaRPr lang="nl-NL" dirty="0"/>
          </a:p>
          <a:p>
            <a:endParaRPr lang="nl-NL" dirty="0"/>
          </a:p>
          <a:p>
            <a:r>
              <a:rPr lang="nl-NL" dirty="0"/>
              <a:t>PPO </a:t>
            </a:r>
            <a:r>
              <a:rPr lang="nl-NL" dirty="0" smtClean="0"/>
              <a:t>(</a:t>
            </a:r>
            <a:r>
              <a:rPr lang="nl-NL" dirty="0" err="1" smtClean="0"/>
              <a:t>Applied</a:t>
            </a:r>
            <a:r>
              <a:rPr lang="nl-NL" dirty="0" smtClean="0"/>
              <a:t> plant research dept. </a:t>
            </a:r>
            <a:r>
              <a:rPr lang="nl-NL" dirty="0" err="1" smtClean="0"/>
              <a:t>situated</a:t>
            </a:r>
            <a:r>
              <a:rPr lang="nl-NL" dirty="0" smtClean="0"/>
              <a:t> in Wageningen, Holland) is a </a:t>
            </a:r>
            <a:r>
              <a:rPr lang="nl-NL" dirty="0" err="1" smtClean="0"/>
              <a:t>leading</a:t>
            </a:r>
            <a:r>
              <a:rPr lang="nl-NL" dirty="0" smtClean="0"/>
              <a:t> </a:t>
            </a:r>
            <a:r>
              <a:rPr lang="nl-NL" dirty="0" err="1" smtClean="0"/>
              <a:t>organisation</a:t>
            </a:r>
            <a:r>
              <a:rPr lang="nl-NL" dirty="0" smtClean="0"/>
              <a:t> in these kind of </a:t>
            </a:r>
            <a:r>
              <a:rPr lang="nl-NL" dirty="0" err="1" smtClean="0"/>
              <a:t>developments</a:t>
            </a:r>
            <a:endParaRPr lang="nl-NL" dirty="0"/>
          </a:p>
        </p:txBody>
      </p:sp>
      <p:pic>
        <p:nvPicPr>
          <p:cNvPr id="69634" name="Picture 2" descr="http://www.ppo.wur.nl/wever.internet/images/AP_PL_web-rgb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7576" y="5013176"/>
            <a:ext cx="4972696" cy="6480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Legislation / rules </a:t>
            </a:r>
            <a:endParaRPr lang="en-US" sz="3600" dirty="0"/>
          </a:p>
        </p:txBody>
      </p:sp>
      <p:pic>
        <p:nvPicPr>
          <p:cNvPr id="96258" name="Picture 2" descr="http://www.rvr.org/binaries/images/wet-%20en%20regelgev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28800"/>
            <a:ext cx="7344816" cy="3997194"/>
          </a:xfrm>
          <a:prstGeom prst="rect">
            <a:avLst/>
          </a:prstGeom>
          <a:noFill/>
        </p:spPr>
      </p:pic>
      <p:sp>
        <p:nvSpPr>
          <p:cNvPr id="5" name="Tekstvak 4"/>
          <p:cNvSpPr txBox="1"/>
          <p:nvPr/>
        </p:nvSpPr>
        <p:spPr>
          <a:xfrm>
            <a:off x="1195923" y="5733256"/>
            <a:ext cx="5968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Together we have made the following arrangements ……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324544" y="274638"/>
            <a:ext cx="8229600" cy="1143000"/>
          </a:xfrm>
        </p:spPr>
        <p:txBody>
          <a:bodyPr/>
          <a:lstStyle/>
          <a:p>
            <a:r>
              <a:rPr lang="en-US" sz="3200" dirty="0" smtClean="0"/>
              <a:t>ATP: Accord Transport </a:t>
            </a:r>
            <a:r>
              <a:rPr lang="en-US" sz="3200" dirty="0" err="1" smtClean="0"/>
              <a:t>Perissables</a:t>
            </a:r>
            <a:endParaRPr lang="en-US" sz="3200" dirty="0"/>
          </a:p>
        </p:txBody>
      </p:sp>
      <p:pic>
        <p:nvPicPr>
          <p:cNvPr id="97282" name="Picture 2" descr="http://4.bp.blogspot.com/_ea7XEkIBM7k/TVF6USr7rWI/AAAAAAAAAiU/rA9PQcFeZsw/s1600/polar-bear-cub_9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3287754"/>
            <a:ext cx="4025652" cy="2709574"/>
          </a:xfrm>
          <a:prstGeom prst="rect">
            <a:avLst/>
          </a:prstGeom>
          <a:noFill/>
        </p:spPr>
      </p:pic>
      <p:sp>
        <p:nvSpPr>
          <p:cNvPr id="6" name="Tekstvak 5"/>
          <p:cNvSpPr txBox="1"/>
          <p:nvPr/>
        </p:nvSpPr>
        <p:spPr>
          <a:xfrm>
            <a:off x="683568" y="1772816"/>
            <a:ext cx="6480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ATP is valid for international transport of deeply frozen, cooled and heated products. </a:t>
            </a:r>
            <a:r>
              <a:rPr lang="nl-NL" dirty="0" smtClean="0"/>
              <a:t>		</a:t>
            </a:r>
            <a:endParaRPr lang="en-US" dirty="0" smtClean="0"/>
          </a:p>
          <a:p>
            <a:r>
              <a:rPr lang="en-US" dirty="0" smtClean="0"/>
              <a:t>ATP describes frameworks for: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Insulance</a:t>
            </a:r>
            <a:r>
              <a:rPr lang="en-US" dirty="0" smtClean="0"/>
              <a:t> (</a:t>
            </a:r>
            <a:r>
              <a:rPr lang="en-US" dirty="0" err="1" smtClean="0"/>
              <a:t>isolatiewaarde</a:t>
            </a:r>
            <a:r>
              <a:rPr lang="en-US" dirty="0" smtClean="0"/>
              <a:t>) of the cargo space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Temperature range of the cooling device.  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08520" y="274638"/>
            <a:ext cx="8229600" cy="1143000"/>
          </a:xfrm>
        </p:spPr>
        <p:txBody>
          <a:bodyPr/>
          <a:lstStyle/>
          <a:p>
            <a:r>
              <a:rPr lang="en-US" sz="3200" dirty="0" smtClean="0"/>
              <a:t>HACCP: </a:t>
            </a:r>
            <a:br>
              <a:rPr lang="en-US" sz="3200" dirty="0" smtClean="0"/>
            </a:br>
            <a:r>
              <a:rPr lang="en-CA" sz="2800" dirty="0" smtClean="0">
                <a:solidFill>
                  <a:srgbClr val="000000"/>
                </a:solidFill>
                <a:cs typeface="Arial"/>
              </a:rPr>
              <a:t>Hazard Analysis and Critical Control Points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918938"/>
            <a:ext cx="6984776" cy="174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kstvak 6"/>
          <p:cNvSpPr txBox="1"/>
          <p:nvPr/>
        </p:nvSpPr>
        <p:spPr>
          <a:xfrm>
            <a:off x="395536" y="1772816"/>
            <a:ext cx="69847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HACCP is a checking system to secure the constant quality of food and the safety of food. This all for the consumer.</a:t>
            </a:r>
          </a:p>
          <a:p>
            <a:endParaRPr lang="en-US" dirty="0" smtClean="0"/>
          </a:p>
          <a:p>
            <a:r>
              <a:rPr lang="en-US" dirty="0" smtClean="0"/>
              <a:t>HACCP is valid as from production until consumption including transport and storage. </a:t>
            </a:r>
          </a:p>
          <a:p>
            <a:endParaRPr lang="en-US" dirty="0" smtClean="0"/>
          </a:p>
          <a:p>
            <a:r>
              <a:rPr lang="en-US" dirty="0" smtClean="0"/>
              <a:t>The system is developed and checked by the market itself.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>
          <a:xfrm>
            <a:off x="-108520" y="274638"/>
            <a:ext cx="8229600" cy="1143000"/>
          </a:xfrm>
        </p:spPr>
        <p:txBody>
          <a:bodyPr/>
          <a:lstStyle/>
          <a:p>
            <a:r>
              <a:rPr lang="nl-NL" sz="3200" dirty="0" err="1" smtClean="0"/>
              <a:t>Essential</a:t>
            </a:r>
            <a:r>
              <a:rPr lang="nl-NL" sz="3200" dirty="0" smtClean="0"/>
              <a:t> </a:t>
            </a:r>
            <a:r>
              <a:rPr lang="nl-NL" sz="3200" dirty="0" err="1" smtClean="0"/>
              <a:t>points</a:t>
            </a:r>
            <a:r>
              <a:rPr lang="nl-NL" sz="3200" dirty="0" smtClean="0"/>
              <a:t> of HACCP</a:t>
            </a:r>
          </a:p>
        </p:txBody>
      </p:sp>
      <p:sp>
        <p:nvSpPr>
          <p:cNvPr id="8196" name="Tekstvak 3"/>
          <p:cNvSpPr txBox="1">
            <a:spLocks noChangeArrowheads="1"/>
          </p:cNvSpPr>
          <p:nvPr/>
        </p:nvSpPr>
        <p:spPr bwMode="auto">
          <a:xfrm>
            <a:off x="242267" y="2028904"/>
            <a:ext cx="7354069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nl-NL" dirty="0" smtClean="0"/>
              <a:t>The 7 </a:t>
            </a:r>
            <a:r>
              <a:rPr lang="nl-NL" dirty="0" err="1" smtClean="0"/>
              <a:t>essential</a:t>
            </a:r>
            <a:r>
              <a:rPr lang="nl-NL" dirty="0" smtClean="0"/>
              <a:t> </a:t>
            </a:r>
            <a:r>
              <a:rPr lang="nl-NL" dirty="0" err="1" smtClean="0"/>
              <a:t>points</a:t>
            </a:r>
            <a:r>
              <a:rPr lang="nl-NL" dirty="0" smtClean="0"/>
              <a:t> of the HACCP – system are: </a:t>
            </a:r>
          </a:p>
          <a:p>
            <a:endParaRPr lang="nl-NL" dirty="0"/>
          </a:p>
          <a:p>
            <a:pPr lvl="1">
              <a:buFont typeface="Arial" charset="0"/>
              <a:buChar char="•"/>
            </a:pPr>
            <a:r>
              <a:rPr lang="nl-NL" dirty="0"/>
              <a:t>      </a:t>
            </a:r>
            <a:r>
              <a:rPr lang="nl-NL" dirty="0" err="1" smtClean="0"/>
              <a:t>Inventory</a:t>
            </a:r>
            <a:r>
              <a:rPr lang="nl-NL" dirty="0" smtClean="0"/>
              <a:t> all </a:t>
            </a:r>
            <a:r>
              <a:rPr lang="nl-NL" dirty="0" err="1" smtClean="0"/>
              <a:t>potential</a:t>
            </a:r>
            <a:r>
              <a:rPr lang="nl-NL" dirty="0" smtClean="0"/>
              <a:t> </a:t>
            </a:r>
            <a:r>
              <a:rPr lang="nl-NL" dirty="0" err="1" smtClean="0"/>
              <a:t>dangers</a:t>
            </a:r>
            <a:r>
              <a:rPr lang="nl-NL" dirty="0" smtClean="0"/>
              <a:t>: </a:t>
            </a:r>
            <a:endParaRPr lang="nl-NL" dirty="0"/>
          </a:p>
          <a:p>
            <a:pPr lvl="1">
              <a:buFont typeface="Arial" charset="0"/>
              <a:buChar char="•"/>
            </a:pPr>
            <a:r>
              <a:rPr lang="nl-NL" dirty="0"/>
              <a:t>      </a:t>
            </a:r>
            <a:r>
              <a:rPr lang="nl-NL" dirty="0" err="1" smtClean="0"/>
              <a:t>Determine</a:t>
            </a:r>
            <a:r>
              <a:rPr lang="nl-NL" dirty="0" smtClean="0"/>
              <a:t> the </a:t>
            </a:r>
            <a:r>
              <a:rPr lang="nl-NL" dirty="0" err="1" smtClean="0"/>
              <a:t>Critical</a:t>
            </a:r>
            <a:r>
              <a:rPr lang="nl-NL" dirty="0" smtClean="0"/>
              <a:t> </a:t>
            </a:r>
            <a:r>
              <a:rPr lang="nl-NL" dirty="0" err="1" smtClean="0"/>
              <a:t>Control</a:t>
            </a:r>
            <a:r>
              <a:rPr lang="nl-NL" dirty="0" smtClean="0"/>
              <a:t> </a:t>
            </a:r>
            <a:r>
              <a:rPr lang="nl-NL" dirty="0" err="1" smtClean="0"/>
              <a:t>Points</a:t>
            </a:r>
            <a:r>
              <a:rPr lang="nl-NL" dirty="0" smtClean="0"/>
              <a:t> (</a:t>
            </a:r>
            <a:r>
              <a:rPr lang="nl-NL" dirty="0" err="1" smtClean="0"/>
              <a:t>points</a:t>
            </a:r>
            <a:r>
              <a:rPr lang="nl-NL" dirty="0" smtClean="0"/>
              <a:t> </a:t>
            </a:r>
            <a:r>
              <a:rPr lang="nl-NL" dirty="0" err="1" smtClean="0"/>
              <a:t>within</a:t>
            </a:r>
            <a:r>
              <a:rPr lang="nl-NL" dirty="0" smtClean="0"/>
              <a:t> the 	</a:t>
            </a:r>
            <a:r>
              <a:rPr lang="nl-NL" dirty="0" err="1" smtClean="0"/>
              <a:t>process</a:t>
            </a:r>
            <a:r>
              <a:rPr lang="nl-NL" dirty="0" smtClean="0"/>
              <a:t>	</a:t>
            </a:r>
            <a:r>
              <a:rPr lang="nl-NL" dirty="0" err="1" smtClean="0"/>
              <a:t>where</a:t>
            </a:r>
            <a:r>
              <a:rPr lang="nl-NL" dirty="0" smtClean="0"/>
              <a:t> </a:t>
            </a:r>
            <a:r>
              <a:rPr lang="nl-NL" dirty="0" err="1" smtClean="0"/>
              <a:t>risks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prevented</a:t>
            </a:r>
            <a:r>
              <a:rPr lang="nl-NL" dirty="0" smtClean="0"/>
              <a:t> </a:t>
            </a:r>
            <a:r>
              <a:rPr lang="nl-NL" dirty="0" err="1" smtClean="0"/>
              <a:t>or</a:t>
            </a:r>
            <a:r>
              <a:rPr lang="nl-NL" dirty="0" smtClean="0"/>
              <a:t> </a:t>
            </a:r>
            <a:r>
              <a:rPr lang="nl-NL" dirty="0" err="1" smtClean="0"/>
              <a:t>limited</a:t>
            </a:r>
            <a:r>
              <a:rPr lang="nl-NL" dirty="0" smtClean="0"/>
              <a:t>); </a:t>
            </a:r>
            <a:endParaRPr lang="nl-NL" dirty="0"/>
          </a:p>
          <a:p>
            <a:pPr lvl="1">
              <a:buFont typeface="Arial" charset="0"/>
              <a:buChar char="•"/>
            </a:pPr>
            <a:r>
              <a:rPr lang="nl-NL" dirty="0"/>
              <a:t>     </a:t>
            </a:r>
            <a:r>
              <a:rPr lang="nl-NL" dirty="0" smtClean="0"/>
              <a:t> </a:t>
            </a:r>
            <a:r>
              <a:rPr lang="nl-NL" dirty="0" err="1" smtClean="0"/>
              <a:t>Determine</a:t>
            </a:r>
            <a:r>
              <a:rPr lang="nl-NL" dirty="0" smtClean="0"/>
              <a:t> the </a:t>
            </a:r>
            <a:r>
              <a:rPr lang="nl-NL" dirty="0" err="1" smtClean="0"/>
              <a:t>critical</a:t>
            </a:r>
            <a:r>
              <a:rPr lang="nl-NL" dirty="0" smtClean="0"/>
              <a:t> </a:t>
            </a:r>
            <a:r>
              <a:rPr lang="nl-NL" dirty="0" err="1" smtClean="0"/>
              <a:t>limits</a:t>
            </a:r>
            <a:r>
              <a:rPr lang="nl-NL" dirty="0" smtClean="0"/>
              <a:t> per CCP and </a:t>
            </a:r>
            <a:r>
              <a:rPr lang="nl-NL" dirty="0" err="1" smtClean="0"/>
              <a:t>determine</a:t>
            </a:r>
            <a:r>
              <a:rPr lang="nl-NL" dirty="0" smtClean="0"/>
              <a:t>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they</a:t>
            </a:r>
            <a:r>
              <a:rPr lang="nl-NL" dirty="0" smtClean="0"/>
              <a:t> 	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guarded</a:t>
            </a:r>
            <a:r>
              <a:rPr lang="nl-NL" dirty="0" smtClean="0"/>
              <a:t> </a:t>
            </a:r>
            <a:r>
              <a:rPr lang="nl-NL" dirty="0" err="1" smtClean="0"/>
              <a:t>or</a:t>
            </a:r>
            <a:r>
              <a:rPr lang="nl-NL" dirty="0" smtClean="0"/>
              <a:t> </a:t>
            </a:r>
            <a:r>
              <a:rPr lang="nl-NL" dirty="0" err="1" smtClean="0"/>
              <a:t>monitored</a:t>
            </a:r>
            <a:r>
              <a:rPr lang="nl-NL" dirty="0" smtClean="0"/>
              <a:t>.  </a:t>
            </a:r>
            <a:endParaRPr lang="nl-NL" dirty="0"/>
          </a:p>
          <a:p>
            <a:pPr lvl="1">
              <a:buFont typeface="Arial" charset="0"/>
              <a:buChar char="•"/>
            </a:pPr>
            <a:r>
              <a:rPr lang="nl-NL" dirty="0"/>
              <a:t>     </a:t>
            </a:r>
            <a:r>
              <a:rPr lang="nl-NL" dirty="0" smtClean="0"/>
              <a:t> </a:t>
            </a:r>
            <a:r>
              <a:rPr lang="nl-NL" dirty="0" err="1" smtClean="0"/>
              <a:t>Determine</a:t>
            </a:r>
            <a:r>
              <a:rPr lang="nl-NL" dirty="0" smtClean="0"/>
              <a:t> the </a:t>
            </a:r>
            <a:r>
              <a:rPr lang="nl-NL" dirty="0" err="1" smtClean="0"/>
              <a:t>corrective</a:t>
            </a:r>
            <a:r>
              <a:rPr lang="nl-NL" dirty="0" smtClean="0"/>
              <a:t> </a:t>
            </a:r>
            <a:r>
              <a:rPr lang="nl-NL" dirty="0" err="1" smtClean="0"/>
              <a:t>actions</a:t>
            </a:r>
            <a:r>
              <a:rPr lang="nl-NL" dirty="0" smtClean="0"/>
              <a:t> </a:t>
            </a: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will</a:t>
            </a:r>
            <a:r>
              <a:rPr lang="nl-NL" dirty="0" smtClean="0"/>
              <a:t> </a:t>
            </a:r>
            <a:r>
              <a:rPr lang="nl-NL" dirty="0" err="1" smtClean="0"/>
              <a:t>lead</a:t>
            </a:r>
            <a:r>
              <a:rPr lang="nl-NL" dirty="0" smtClean="0"/>
              <a:t> to return to 	</a:t>
            </a:r>
            <a:r>
              <a:rPr lang="nl-NL" dirty="0" err="1" smtClean="0"/>
              <a:t>safety</a:t>
            </a:r>
            <a:r>
              <a:rPr lang="nl-NL" dirty="0" smtClean="0"/>
              <a:t>;</a:t>
            </a:r>
            <a:endParaRPr lang="nl-NL" dirty="0"/>
          </a:p>
          <a:p>
            <a:pPr lvl="1">
              <a:buFont typeface="Arial" charset="0"/>
              <a:buChar char="•"/>
            </a:pPr>
            <a:r>
              <a:rPr lang="nl-NL" dirty="0"/>
              <a:t>     </a:t>
            </a:r>
            <a:r>
              <a:rPr lang="nl-NL" dirty="0" smtClean="0"/>
              <a:t>	</a:t>
            </a:r>
            <a:r>
              <a:rPr lang="nl-NL" dirty="0" err="1" smtClean="0"/>
              <a:t>Use</a:t>
            </a:r>
            <a:r>
              <a:rPr lang="nl-NL" dirty="0" smtClean="0"/>
              <a:t> </a:t>
            </a:r>
            <a:r>
              <a:rPr lang="nl-NL" dirty="0" err="1" smtClean="0"/>
              <a:t>verification</a:t>
            </a:r>
            <a:r>
              <a:rPr lang="nl-NL" dirty="0" smtClean="0"/>
              <a:t> as a </a:t>
            </a:r>
            <a:r>
              <a:rPr lang="nl-NL" dirty="0" err="1" smtClean="0"/>
              <a:t>periodical</a:t>
            </a:r>
            <a:r>
              <a:rPr lang="nl-NL" dirty="0" smtClean="0"/>
              <a:t> check to </a:t>
            </a:r>
            <a:r>
              <a:rPr lang="nl-NL" dirty="0" err="1" smtClean="0"/>
              <a:t>see</a:t>
            </a:r>
            <a:r>
              <a:rPr lang="nl-NL" dirty="0" smtClean="0"/>
              <a:t> </a:t>
            </a:r>
            <a:r>
              <a:rPr lang="nl-NL" dirty="0" err="1" smtClean="0"/>
              <a:t>if</a:t>
            </a:r>
            <a:r>
              <a:rPr lang="nl-NL" dirty="0" smtClean="0"/>
              <a:t> HACCP </a:t>
            </a:r>
            <a:r>
              <a:rPr lang="nl-NL" dirty="0" err="1" smtClean="0"/>
              <a:t>still</a:t>
            </a:r>
            <a:r>
              <a:rPr lang="nl-NL" dirty="0" smtClean="0"/>
              <a:t> 	</a:t>
            </a:r>
            <a:r>
              <a:rPr lang="nl-NL" dirty="0" err="1" smtClean="0"/>
              <a:t>works</a:t>
            </a:r>
            <a:r>
              <a:rPr lang="nl-NL" dirty="0" smtClean="0"/>
              <a:t> </a:t>
            </a:r>
            <a:r>
              <a:rPr lang="nl-NL" dirty="0" err="1" smtClean="0"/>
              <a:t>properly</a:t>
            </a:r>
            <a:r>
              <a:rPr lang="nl-NL" dirty="0" smtClean="0"/>
              <a:t>.  </a:t>
            </a:r>
            <a:endParaRPr lang="nl-NL" dirty="0"/>
          </a:p>
          <a:p>
            <a:pPr lvl="1">
              <a:buFont typeface="Arial" charset="0"/>
              <a:buChar char="•"/>
            </a:pPr>
            <a:r>
              <a:rPr lang="nl-NL" dirty="0"/>
              <a:t>     </a:t>
            </a:r>
            <a:r>
              <a:rPr lang="nl-NL" dirty="0" smtClean="0"/>
              <a:t> Document and record </a:t>
            </a:r>
            <a:r>
              <a:rPr lang="nl-NL" dirty="0" err="1" smtClean="0"/>
              <a:t>everything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have </a:t>
            </a:r>
            <a:r>
              <a:rPr lang="nl-NL" dirty="0" err="1" smtClean="0"/>
              <a:t>adapted</a:t>
            </a:r>
            <a:r>
              <a:rPr lang="nl-NL" dirty="0" smtClean="0"/>
              <a:t> and </a:t>
            </a:r>
            <a:r>
              <a:rPr lang="nl-NL" dirty="0" err="1" smtClean="0"/>
              <a:t>how</a:t>
            </a:r>
            <a:r>
              <a:rPr lang="nl-NL" dirty="0" smtClean="0"/>
              <a:t>. 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51177" y="1628800"/>
            <a:ext cx="3073151" cy="237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728668"/>
            <a:ext cx="1872208" cy="2755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vak 7"/>
          <p:cNvSpPr txBox="1"/>
          <p:nvPr/>
        </p:nvSpPr>
        <p:spPr>
          <a:xfrm>
            <a:off x="1907704" y="332656"/>
            <a:ext cx="4824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Perishable transport: assets</a:t>
            </a:r>
            <a:endParaRPr lang="en-US" sz="3200" dirty="0"/>
          </a:p>
        </p:txBody>
      </p:sp>
      <p:sp>
        <p:nvSpPr>
          <p:cNvPr id="9" name="Tekstvak 8"/>
          <p:cNvSpPr txBox="1"/>
          <p:nvPr/>
        </p:nvSpPr>
        <p:spPr>
          <a:xfrm>
            <a:off x="539552" y="4869160"/>
            <a:ext cx="7032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cars who have an isolated loading space and a cooling device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 txBox="1">
            <a:spLocks noGrp="1"/>
          </p:cNvSpPr>
          <p:nvPr>
            <p:ph type="title"/>
          </p:nvPr>
        </p:nvSpPr>
        <p:spPr>
          <a:xfrm>
            <a:off x="457200" y="307529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Perishable transport: </a:t>
            </a:r>
            <a:br>
              <a:rPr lang="en-US" sz="3200" dirty="0" smtClean="0"/>
            </a:br>
            <a:r>
              <a:rPr lang="en-US" sz="3200" dirty="0" smtClean="0"/>
              <a:t>various assets/concepts</a:t>
            </a:r>
            <a:endParaRPr lang="en-US" sz="3200" dirty="0"/>
          </a:p>
        </p:txBody>
      </p:sp>
      <p:pic>
        <p:nvPicPr>
          <p:cNvPr id="2050" name="Picture 2" descr="http://www.mbmcargotech.nl/forum/mbmsp1200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571971"/>
            <a:ext cx="7187555" cy="41612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81" name="Picture 5" descr="http://www3.picturepush.com/photo/a/8089406/800/Anonymous/IMG-3738c-tf-Mooy-Logistics,-Waddinxveen-Volvo-FH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3501008"/>
            <a:ext cx="5040560" cy="3355425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08520" y="274638"/>
            <a:ext cx="8229600" cy="1143000"/>
          </a:xfrm>
        </p:spPr>
        <p:txBody>
          <a:bodyPr/>
          <a:lstStyle/>
          <a:p>
            <a:r>
              <a:rPr lang="en-US" sz="3200" dirty="0" smtClean="0"/>
              <a:t>International: truck + semi-trailer</a:t>
            </a:r>
            <a:endParaRPr lang="en-US" sz="3200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556792"/>
            <a:ext cx="4954151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hoek 6"/>
          <p:cNvSpPr/>
          <p:nvPr/>
        </p:nvSpPr>
        <p:spPr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496" y="274638"/>
            <a:ext cx="8229600" cy="1143000"/>
          </a:xfrm>
        </p:spPr>
        <p:txBody>
          <a:bodyPr/>
          <a:lstStyle/>
          <a:p>
            <a:r>
              <a:rPr lang="en-US" sz="3200" dirty="0" smtClean="0"/>
              <a:t>International: truck + trailer </a:t>
            </a:r>
            <a:endParaRPr lang="en-US" sz="3200" dirty="0"/>
          </a:p>
        </p:txBody>
      </p:sp>
      <p:pic>
        <p:nvPicPr>
          <p:cNvPr id="102404" name="Picture 4" descr="http://www.ditzj.de/fora/buzzy/soesterberg/dag3/D70_4344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936" y="1628800"/>
            <a:ext cx="7319392" cy="41044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Agenda </a:t>
            </a:r>
            <a:endParaRPr lang="en-US" sz="3200" dirty="0"/>
          </a:p>
        </p:txBody>
      </p:sp>
      <p:sp>
        <p:nvSpPr>
          <p:cNvPr id="5" name="Tekstvak 4"/>
          <p:cNvSpPr txBox="1"/>
          <p:nvPr/>
        </p:nvSpPr>
        <p:spPr>
          <a:xfrm>
            <a:off x="323528" y="1772816"/>
            <a:ext cx="6984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/>
              <a:t> Goal and definition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Legislation 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Sustainability 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Different concepts within road transport 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Used techniques in cooling 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Intermodal transport  </a:t>
            </a:r>
          </a:p>
          <a:p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496" y="274638"/>
            <a:ext cx="8229600" cy="1143000"/>
          </a:xfrm>
        </p:spPr>
        <p:txBody>
          <a:bodyPr/>
          <a:lstStyle/>
          <a:p>
            <a:r>
              <a:rPr lang="en-US" sz="3200" dirty="0" smtClean="0"/>
              <a:t>National: truck + trailer </a:t>
            </a:r>
            <a:endParaRPr lang="en-US" sz="3200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6475" y="1928813"/>
            <a:ext cx="459105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08520" y="274638"/>
            <a:ext cx="8229600" cy="1143000"/>
          </a:xfrm>
        </p:spPr>
        <p:txBody>
          <a:bodyPr/>
          <a:lstStyle/>
          <a:p>
            <a:r>
              <a:rPr lang="en-US" sz="3200" dirty="0" smtClean="0"/>
              <a:t>National: LHV </a:t>
            </a:r>
            <a:endParaRPr lang="en-US" sz="3200" dirty="0"/>
          </a:p>
        </p:txBody>
      </p:sp>
      <p:pic>
        <p:nvPicPr>
          <p:cNvPr id="104452" name="Picture 4" descr="http://www.globalcoldchainnews.com/wp-content/uploads/2012/02/LZV_1866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628800"/>
            <a:ext cx="7272807" cy="41044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36512" y="274638"/>
            <a:ext cx="8229600" cy="1143000"/>
          </a:xfrm>
        </p:spPr>
        <p:txBody>
          <a:bodyPr/>
          <a:lstStyle/>
          <a:p>
            <a:r>
              <a:rPr lang="en-US" sz="3200" dirty="0" smtClean="0"/>
              <a:t>Distribution: Trailer</a:t>
            </a:r>
            <a:endParaRPr lang="en-US" sz="3200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1628800"/>
            <a:ext cx="4324350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240928"/>
            <a:ext cx="4139952" cy="261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496" y="274638"/>
            <a:ext cx="8229600" cy="1143000"/>
          </a:xfrm>
        </p:spPr>
        <p:txBody>
          <a:bodyPr/>
          <a:lstStyle/>
          <a:p>
            <a:r>
              <a:rPr lang="en-US" sz="3200" dirty="0" smtClean="0"/>
              <a:t>Distribution: city semi-trailer</a:t>
            </a:r>
            <a:endParaRPr lang="en-US" sz="3200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9334" y="1628800"/>
            <a:ext cx="4394994" cy="3393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305300"/>
            <a:ext cx="4505325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hoek 5"/>
          <p:cNvSpPr/>
          <p:nvPr/>
        </p:nvSpPr>
        <p:spPr>
          <a:xfrm>
            <a:off x="4499992" y="6165304"/>
            <a:ext cx="4644008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496" y="274638"/>
            <a:ext cx="8229600" cy="1143000"/>
          </a:xfrm>
        </p:spPr>
        <p:txBody>
          <a:bodyPr/>
          <a:lstStyle/>
          <a:p>
            <a:r>
              <a:rPr lang="en-US" sz="3200" dirty="0" smtClean="0"/>
              <a:t>Distribution: delivery van</a:t>
            </a:r>
            <a:endParaRPr lang="en-US" sz="3200" dirty="0"/>
          </a:p>
        </p:txBody>
      </p:sp>
      <p:pic>
        <p:nvPicPr>
          <p:cNvPr id="107524" name="Picture 4" descr="http://fotos.marktplaats.com/kopen/4/7e/U4e8Nad77ojNt6dy0X1yUA==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7904" y="1628800"/>
            <a:ext cx="3801269" cy="3096344"/>
          </a:xfrm>
          <a:prstGeom prst="rect">
            <a:avLst/>
          </a:prstGeom>
          <a:noFill/>
        </p:spPr>
      </p:pic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596977"/>
            <a:ext cx="440055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hoek 5"/>
          <p:cNvSpPr/>
          <p:nvPr/>
        </p:nvSpPr>
        <p:spPr>
          <a:xfrm>
            <a:off x="4572000" y="4365104"/>
            <a:ext cx="295232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The sustainable refrigerator  </a:t>
            </a:r>
            <a:endParaRPr lang="en-US" sz="3200" dirty="0"/>
          </a:p>
        </p:txBody>
      </p:sp>
      <p:sp>
        <p:nvSpPr>
          <p:cNvPr id="4" name="Tekstvak 3"/>
          <p:cNvSpPr txBox="1"/>
          <p:nvPr/>
        </p:nvSpPr>
        <p:spPr>
          <a:xfrm>
            <a:off x="179512" y="1628800"/>
            <a:ext cx="68407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sustainable refrigerator……</a:t>
            </a:r>
          </a:p>
          <a:p>
            <a:endParaRPr lang="en-US" dirty="0" smtClean="0"/>
          </a:p>
          <a:p>
            <a:r>
              <a:rPr lang="en-US" dirty="0" smtClean="0"/>
              <a:t>……………. makes a minimum of noise (with full power)</a:t>
            </a:r>
          </a:p>
          <a:p>
            <a:endParaRPr lang="en-US" dirty="0" smtClean="0"/>
          </a:p>
          <a:p>
            <a:r>
              <a:rPr lang="en-US" dirty="0" smtClean="0"/>
              <a:t>…………….uses a minimum of power or fuel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…………….has a minimum of maintenance </a:t>
            </a:r>
          </a:p>
          <a:p>
            <a:endParaRPr lang="en-US" dirty="0" smtClean="0"/>
          </a:p>
          <a:p>
            <a:r>
              <a:rPr lang="en-US" dirty="0" smtClean="0"/>
              <a:t>…………….emits a minimum of emission </a:t>
            </a:r>
          </a:p>
          <a:p>
            <a:endParaRPr lang="en-US" dirty="0" smtClean="0"/>
          </a:p>
          <a:p>
            <a:r>
              <a:rPr lang="en-US" dirty="0" smtClean="0"/>
              <a:t>……………. is as light as possible. </a:t>
            </a:r>
            <a:endParaRPr lang="en-US" dirty="0"/>
          </a:p>
        </p:txBody>
      </p:sp>
      <p:pic>
        <p:nvPicPr>
          <p:cNvPr id="1026" name="Picture 2" descr="http://www.europa-vrachtwagens.nl/datas/images/new_actu/34497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99062" y="3429000"/>
            <a:ext cx="2381250" cy="27717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hthoek 40"/>
          <p:cNvSpPr/>
          <p:nvPr/>
        </p:nvSpPr>
        <p:spPr>
          <a:xfrm>
            <a:off x="3635896" y="5013176"/>
            <a:ext cx="432048" cy="720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hoek 25"/>
          <p:cNvSpPr/>
          <p:nvPr/>
        </p:nvSpPr>
        <p:spPr>
          <a:xfrm>
            <a:off x="4932040" y="3717032"/>
            <a:ext cx="432048" cy="720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9"/>
          <p:cNvSpPr/>
          <p:nvPr/>
        </p:nvSpPr>
        <p:spPr>
          <a:xfrm>
            <a:off x="7452320" y="1556792"/>
            <a:ext cx="1691680" cy="4608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hoek 7"/>
          <p:cNvSpPr/>
          <p:nvPr/>
        </p:nvSpPr>
        <p:spPr>
          <a:xfrm>
            <a:off x="7524328" y="1844824"/>
            <a:ext cx="432048" cy="720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hoek 6"/>
          <p:cNvSpPr/>
          <p:nvPr/>
        </p:nvSpPr>
        <p:spPr>
          <a:xfrm>
            <a:off x="6372200" y="1844824"/>
            <a:ext cx="432048" cy="720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80528" y="197768"/>
            <a:ext cx="8229600" cy="1143000"/>
          </a:xfrm>
        </p:spPr>
        <p:txBody>
          <a:bodyPr/>
          <a:lstStyle/>
          <a:p>
            <a:r>
              <a:rPr lang="en-US" sz="3200" dirty="0" smtClean="0"/>
              <a:t>Drive concepts of the cooling device </a:t>
            </a:r>
            <a:endParaRPr lang="en-US" sz="3200" dirty="0"/>
          </a:p>
        </p:txBody>
      </p:sp>
      <p:sp>
        <p:nvSpPr>
          <p:cNvPr id="4" name="Tekstvak 3"/>
          <p:cNvSpPr txBox="1"/>
          <p:nvPr/>
        </p:nvSpPr>
        <p:spPr>
          <a:xfrm>
            <a:off x="-252536" y="1700808"/>
            <a:ext cx="554461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   </a:t>
            </a:r>
            <a:r>
              <a:rPr lang="en-US" sz="1600" dirty="0" smtClean="0"/>
              <a:t>Direct driven </a:t>
            </a:r>
          </a:p>
          <a:p>
            <a:pPr algn="r"/>
            <a:r>
              <a:rPr lang="en-US" sz="1600" dirty="0" smtClean="0"/>
              <a:t> </a:t>
            </a:r>
          </a:p>
          <a:p>
            <a:r>
              <a:rPr lang="en-US" sz="1600" dirty="0" smtClean="0"/>
              <a:t>              Cooling by C0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 or nitrogen (</a:t>
            </a:r>
            <a:r>
              <a:rPr lang="en-US" sz="1600" dirty="0" err="1" smtClean="0"/>
              <a:t>stikstof</a:t>
            </a:r>
            <a:r>
              <a:rPr lang="en-US" sz="1600" dirty="0" smtClean="0"/>
              <a:t>) </a:t>
            </a:r>
          </a:p>
          <a:p>
            <a:pPr algn="r">
              <a:buFont typeface="Arial" pitchFamily="34" charset="0"/>
              <a:buChar char="•"/>
            </a:pP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                             Diesel-compressor driven </a:t>
            </a:r>
          </a:p>
          <a:p>
            <a:pPr lvl="1"/>
            <a:endParaRPr lang="en-US" sz="1600" dirty="0" smtClean="0"/>
          </a:p>
          <a:p>
            <a:pPr marL="504000" lvl="1">
              <a:spcBef>
                <a:spcPts val="1200"/>
              </a:spcBef>
            </a:pPr>
            <a:r>
              <a:rPr lang="en-US" sz="1600" dirty="0" smtClean="0"/>
              <a:t> Diesel-generator driven </a:t>
            </a:r>
          </a:p>
          <a:p>
            <a:pPr marL="504000" lvl="1">
              <a:spcBef>
                <a:spcPts val="3000"/>
              </a:spcBef>
            </a:pPr>
            <a:r>
              <a:rPr lang="en-US" sz="1600" dirty="0" smtClean="0"/>
              <a:t>                           truck-generator driven</a:t>
            </a:r>
          </a:p>
          <a:p>
            <a:pPr marL="504000" lvl="1">
              <a:spcBef>
                <a:spcPts val="3000"/>
              </a:spcBef>
            </a:pPr>
            <a:r>
              <a:rPr lang="en-US" sz="1600" dirty="0" smtClean="0"/>
              <a:t>Hydraulic-electric driven</a:t>
            </a:r>
          </a:p>
        </p:txBody>
      </p:sp>
      <p:sp>
        <p:nvSpPr>
          <p:cNvPr id="5" name="Rechthoek 4"/>
          <p:cNvSpPr/>
          <p:nvPr/>
        </p:nvSpPr>
        <p:spPr>
          <a:xfrm>
            <a:off x="5292080" y="1700808"/>
            <a:ext cx="115212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Truck engine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" name="Rechthoek 5"/>
          <p:cNvSpPr/>
          <p:nvPr/>
        </p:nvSpPr>
        <p:spPr>
          <a:xfrm>
            <a:off x="6660232" y="1700808"/>
            <a:ext cx="100811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compressor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7884368" y="1700808"/>
            <a:ext cx="100811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Heat exchanger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1" name="Rechthoek 10"/>
          <p:cNvSpPr/>
          <p:nvPr/>
        </p:nvSpPr>
        <p:spPr>
          <a:xfrm>
            <a:off x="5292080" y="2276872"/>
            <a:ext cx="115212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Direct injection 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Rechthoek 11"/>
          <p:cNvSpPr/>
          <p:nvPr/>
        </p:nvSpPr>
        <p:spPr>
          <a:xfrm>
            <a:off x="3923928" y="2924944"/>
            <a:ext cx="1152128" cy="3600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Truck engine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5" name="Rechthoek 14"/>
          <p:cNvSpPr/>
          <p:nvPr/>
        </p:nvSpPr>
        <p:spPr>
          <a:xfrm>
            <a:off x="6300192" y="3068960"/>
            <a:ext cx="432048" cy="720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hoek 13"/>
          <p:cNvSpPr/>
          <p:nvPr/>
        </p:nvSpPr>
        <p:spPr>
          <a:xfrm>
            <a:off x="5292080" y="2924944"/>
            <a:ext cx="115212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Diesel engine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7596336" y="3068960"/>
            <a:ext cx="432048" cy="720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12"/>
          <p:cNvSpPr/>
          <p:nvPr/>
        </p:nvSpPr>
        <p:spPr>
          <a:xfrm>
            <a:off x="7884368" y="2924944"/>
            <a:ext cx="115212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Heat exchange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6" name="Rechthoek 15"/>
          <p:cNvSpPr/>
          <p:nvPr/>
        </p:nvSpPr>
        <p:spPr>
          <a:xfrm>
            <a:off x="6660232" y="2924944"/>
            <a:ext cx="100811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compressor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8" name="Rechthoek 17"/>
          <p:cNvSpPr/>
          <p:nvPr/>
        </p:nvSpPr>
        <p:spPr>
          <a:xfrm>
            <a:off x="2555776" y="3573016"/>
            <a:ext cx="1152128" cy="3600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Truck engine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0" name="Rechthoek 19"/>
          <p:cNvSpPr/>
          <p:nvPr/>
        </p:nvSpPr>
        <p:spPr>
          <a:xfrm>
            <a:off x="3923928" y="3573016"/>
            <a:ext cx="115212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Diesel engine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1" name="Rechthoek 20"/>
          <p:cNvSpPr/>
          <p:nvPr/>
        </p:nvSpPr>
        <p:spPr>
          <a:xfrm>
            <a:off x="7596336" y="3717032"/>
            <a:ext cx="432048" cy="720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hoek 21"/>
          <p:cNvSpPr/>
          <p:nvPr/>
        </p:nvSpPr>
        <p:spPr>
          <a:xfrm>
            <a:off x="7884368" y="3573016"/>
            <a:ext cx="115212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Heat exchange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3" name="Rechthoek 22"/>
          <p:cNvSpPr/>
          <p:nvPr/>
        </p:nvSpPr>
        <p:spPr>
          <a:xfrm>
            <a:off x="6660232" y="3573016"/>
            <a:ext cx="100811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compressor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4" name="Rechthoek 23"/>
          <p:cNvSpPr/>
          <p:nvPr/>
        </p:nvSpPr>
        <p:spPr>
          <a:xfrm>
            <a:off x="5292080" y="3573016"/>
            <a:ext cx="115212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Generator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5" name="Bliksemflits 24"/>
          <p:cNvSpPr/>
          <p:nvPr/>
        </p:nvSpPr>
        <p:spPr>
          <a:xfrm rot="19287916">
            <a:off x="6099143" y="3660218"/>
            <a:ext cx="807177" cy="185635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hoek 26"/>
          <p:cNvSpPr/>
          <p:nvPr/>
        </p:nvSpPr>
        <p:spPr>
          <a:xfrm>
            <a:off x="4932040" y="4365104"/>
            <a:ext cx="432048" cy="720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hoek 27"/>
          <p:cNvSpPr/>
          <p:nvPr/>
        </p:nvSpPr>
        <p:spPr>
          <a:xfrm>
            <a:off x="3923928" y="4221088"/>
            <a:ext cx="115212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Truck engine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9" name="Rechthoek 28"/>
          <p:cNvSpPr/>
          <p:nvPr/>
        </p:nvSpPr>
        <p:spPr>
          <a:xfrm>
            <a:off x="7596336" y="4365104"/>
            <a:ext cx="432048" cy="720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hoek 29"/>
          <p:cNvSpPr/>
          <p:nvPr/>
        </p:nvSpPr>
        <p:spPr>
          <a:xfrm>
            <a:off x="7884368" y="4221088"/>
            <a:ext cx="115212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Heat exchange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1" name="Rechthoek 30"/>
          <p:cNvSpPr/>
          <p:nvPr/>
        </p:nvSpPr>
        <p:spPr>
          <a:xfrm>
            <a:off x="6660232" y="4221088"/>
            <a:ext cx="100811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compressor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2" name="Rechthoek 31"/>
          <p:cNvSpPr/>
          <p:nvPr/>
        </p:nvSpPr>
        <p:spPr>
          <a:xfrm>
            <a:off x="5292080" y="4221088"/>
            <a:ext cx="115212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Generator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3" name="Rechthoek 32"/>
          <p:cNvSpPr/>
          <p:nvPr/>
        </p:nvSpPr>
        <p:spPr>
          <a:xfrm>
            <a:off x="4932040" y="5013176"/>
            <a:ext cx="432048" cy="720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hoek 33"/>
          <p:cNvSpPr/>
          <p:nvPr/>
        </p:nvSpPr>
        <p:spPr>
          <a:xfrm>
            <a:off x="3923928" y="4869160"/>
            <a:ext cx="115212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hydraulic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5" name="Rechthoek 34"/>
          <p:cNvSpPr/>
          <p:nvPr/>
        </p:nvSpPr>
        <p:spPr>
          <a:xfrm>
            <a:off x="7596336" y="5013176"/>
            <a:ext cx="432048" cy="720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hoek 35"/>
          <p:cNvSpPr/>
          <p:nvPr/>
        </p:nvSpPr>
        <p:spPr>
          <a:xfrm>
            <a:off x="7884368" y="4869160"/>
            <a:ext cx="115212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Heat exchange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7" name="Rechthoek 36"/>
          <p:cNvSpPr/>
          <p:nvPr/>
        </p:nvSpPr>
        <p:spPr>
          <a:xfrm>
            <a:off x="6660232" y="4869160"/>
            <a:ext cx="100811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compressor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8" name="Rechthoek 37"/>
          <p:cNvSpPr/>
          <p:nvPr/>
        </p:nvSpPr>
        <p:spPr>
          <a:xfrm>
            <a:off x="5292080" y="4869160"/>
            <a:ext cx="115212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Generator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9" name="Bliksemflits 38"/>
          <p:cNvSpPr/>
          <p:nvPr/>
        </p:nvSpPr>
        <p:spPr>
          <a:xfrm rot="19287916">
            <a:off x="6251543" y="4236283"/>
            <a:ext cx="807177" cy="185635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hoek 39"/>
          <p:cNvSpPr/>
          <p:nvPr/>
        </p:nvSpPr>
        <p:spPr>
          <a:xfrm>
            <a:off x="2555776" y="4869160"/>
            <a:ext cx="115212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Truck engine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3" name="Bliksemflits 42"/>
          <p:cNvSpPr/>
          <p:nvPr/>
        </p:nvSpPr>
        <p:spPr>
          <a:xfrm rot="19287916">
            <a:off x="6198120" y="4884354"/>
            <a:ext cx="807177" cy="185635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hoek 43"/>
          <p:cNvSpPr/>
          <p:nvPr/>
        </p:nvSpPr>
        <p:spPr>
          <a:xfrm>
            <a:off x="3923928" y="2276872"/>
            <a:ext cx="1152128" cy="3600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Truck engine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5" name="Rechthoek 44"/>
          <p:cNvSpPr/>
          <p:nvPr/>
        </p:nvSpPr>
        <p:spPr>
          <a:xfrm>
            <a:off x="323528" y="5589240"/>
            <a:ext cx="1152128" cy="3600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Not in the concept 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6" name="Rechthoek 45"/>
          <p:cNvSpPr/>
          <p:nvPr/>
        </p:nvSpPr>
        <p:spPr>
          <a:xfrm>
            <a:off x="323528" y="6021288"/>
            <a:ext cx="115212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In the concept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r>
              <a:rPr lang="en-US" sz="3200" dirty="0" smtClean="0"/>
              <a:t>Direct driven </a:t>
            </a:r>
            <a:endParaRPr lang="en-US" sz="3200" dirty="0"/>
          </a:p>
        </p:txBody>
      </p:sp>
      <p:sp>
        <p:nvSpPr>
          <p:cNvPr id="5" name="Tekstvak 4"/>
          <p:cNvSpPr txBox="1"/>
          <p:nvPr/>
        </p:nvSpPr>
        <p:spPr>
          <a:xfrm>
            <a:off x="395536" y="1700808"/>
            <a:ext cx="727280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Only for small vehicles like vans.</a:t>
            </a:r>
          </a:p>
          <a:p>
            <a:r>
              <a:rPr lang="en-US" dirty="0" smtClean="0"/>
              <a:t>Compressor is directly fixed to the engine of the van.</a:t>
            </a:r>
          </a:p>
          <a:p>
            <a:endParaRPr lang="en-US" dirty="0" smtClean="0"/>
          </a:p>
          <a:p>
            <a:r>
              <a:rPr lang="en-US" i="1" dirty="0" smtClean="0"/>
              <a:t>Advantages: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cheap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light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simple and reliable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minimum of maintenance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low cost of ownership 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r>
              <a:rPr lang="en-US" i="1" dirty="0" smtClean="0"/>
              <a:t>Disadvantages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limited power available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with a stationary engine the efficiency is minimum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average performance by constant fluctuating number of revolutions</a:t>
            </a:r>
          </a:p>
          <a:p>
            <a:r>
              <a:rPr lang="en-US" dirty="0" smtClean="0"/>
              <a:t>  of the engine.  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1447428"/>
            <a:ext cx="142875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4" name="Picture 4" descr="http://www.truckland.nl/Files/Billeder/Afgeleverde%20voertuigen/Bestelwagens/Fiat/Doblo/GMD%20Koel-%20Vriestransport/fiat%20doblo%20gmd%20koel-vri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4672" y="2780928"/>
            <a:ext cx="2927648" cy="2195736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4788024" y="1052736"/>
            <a:ext cx="432048" cy="720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hoek 7"/>
          <p:cNvSpPr/>
          <p:nvPr/>
        </p:nvSpPr>
        <p:spPr>
          <a:xfrm>
            <a:off x="3635896" y="1052736"/>
            <a:ext cx="432048" cy="720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hoek 8"/>
          <p:cNvSpPr/>
          <p:nvPr/>
        </p:nvSpPr>
        <p:spPr>
          <a:xfrm>
            <a:off x="2555776" y="908720"/>
            <a:ext cx="115212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Truck engine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3923928" y="908720"/>
            <a:ext cx="100811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compressor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1" name="Rechthoek 10"/>
          <p:cNvSpPr/>
          <p:nvPr/>
        </p:nvSpPr>
        <p:spPr>
          <a:xfrm>
            <a:off x="5148064" y="908720"/>
            <a:ext cx="100811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Heat exchanger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252536" y="274638"/>
            <a:ext cx="8229600" cy="1143000"/>
          </a:xfrm>
        </p:spPr>
        <p:txBody>
          <a:bodyPr/>
          <a:lstStyle/>
          <a:p>
            <a:r>
              <a:rPr lang="en-US" sz="3200" dirty="0" smtClean="0"/>
              <a:t>Suppliers of direct driven compressors </a:t>
            </a:r>
            <a:endParaRPr lang="en-US" sz="3200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2853" y="1932227"/>
            <a:ext cx="6751436" cy="2936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08520" y="44624"/>
            <a:ext cx="8229600" cy="1143000"/>
          </a:xfrm>
        </p:spPr>
        <p:txBody>
          <a:bodyPr/>
          <a:lstStyle/>
          <a:p>
            <a:r>
              <a:rPr lang="en-US" sz="3200" dirty="0" smtClean="0"/>
              <a:t>CO</a:t>
            </a:r>
            <a:r>
              <a:rPr lang="en-US" sz="3200" baseline="-25000" dirty="0" smtClean="0"/>
              <a:t>2 </a:t>
            </a:r>
            <a:r>
              <a:rPr lang="en-US" sz="3200" dirty="0" smtClean="0"/>
              <a:t>or nitrogen (</a:t>
            </a:r>
            <a:r>
              <a:rPr lang="en-US" sz="3200" dirty="0" err="1" smtClean="0"/>
              <a:t>stikstof</a:t>
            </a:r>
            <a:r>
              <a:rPr lang="en-US" sz="3200" dirty="0" smtClean="0"/>
              <a:t>) drive/cooling</a:t>
            </a:r>
            <a:br>
              <a:rPr lang="en-US" sz="3200" dirty="0" smtClean="0"/>
            </a:br>
            <a:r>
              <a:rPr lang="en-US" sz="1600" dirty="0" smtClean="0"/>
              <a:t>cryogenics: is the study of the production and use of very low temperatures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4" name="Tekstvak 3"/>
          <p:cNvSpPr txBox="1"/>
          <p:nvPr/>
        </p:nvSpPr>
        <p:spPr>
          <a:xfrm>
            <a:off x="395536" y="1772816"/>
            <a:ext cx="70567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fluid gas will be insulated in the cargo space or heat exchanger. Due to evaporation the temperature will decrease.</a:t>
            </a:r>
          </a:p>
          <a:p>
            <a:endParaRPr lang="en-US" dirty="0" smtClean="0"/>
          </a:p>
          <a:p>
            <a:r>
              <a:rPr lang="en-US" i="1" dirty="0" smtClean="0"/>
              <a:t>Advantages: </a:t>
            </a:r>
          </a:p>
          <a:p>
            <a:pPr>
              <a:buFont typeface="Arial" pitchFamily="34" charset="0"/>
              <a:buChar char="•"/>
            </a:pPr>
            <a:r>
              <a:rPr lang="en-US" i="1" dirty="0" smtClean="0"/>
              <a:t> </a:t>
            </a:r>
            <a:r>
              <a:rPr lang="en-US" dirty="0" smtClean="0"/>
              <a:t>very low noise emission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long lifespan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little maintenance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due to sustainability it is one of the best solutions 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r>
              <a:rPr lang="en-US" i="1" dirty="0" smtClean="0"/>
              <a:t>Disadvantages: </a:t>
            </a:r>
          </a:p>
          <a:p>
            <a:pPr>
              <a:buFont typeface="Arial" pitchFamily="34" charset="0"/>
              <a:buChar char="•"/>
            </a:pPr>
            <a:r>
              <a:rPr lang="en-US" i="1" dirty="0" smtClean="0"/>
              <a:t> </a:t>
            </a:r>
            <a:r>
              <a:rPr lang="en-US" dirty="0" smtClean="0"/>
              <a:t>high cost of ownership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variable cost depends on the current price of gasses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just a few tank stations (in Holland 3-4)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storage tank is heavy and takes a lot of space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dangerous. CO</a:t>
            </a:r>
            <a:r>
              <a:rPr lang="en-US" baseline="-25000" dirty="0" smtClean="0"/>
              <a:t>2</a:t>
            </a:r>
            <a:r>
              <a:rPr lang="en-US" dirty="0" smtClean="0"/>
              <a:t> is a toxic and heavy gas. 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4586" y="4437112"/>
            <a:ext cx="2959902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http://www.thermoking.nl/pics/algemeen/CO2%20filling%20Station%20Logo_websit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2780928"/>
            <a:ext cx="1200150" cy="1085850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3419872" y="1124744"/>
            <a:ext cx="115212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Direct injection 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el 1"/>
          <p:cNvSpPr>
            <a:spLocks noGrp="1"/>
          </p:cNvSpPr>
          <p:nvPr>
            <p:ph type="title"/>
          </p:nvPr>
        </p:nvSpPr>
        <p:spPr>
          <a:xfrm>
            <a:off x="35496" y="274638"/>
            <a:ext cx="8229600" cy="1143000"/>
          </a:xfrm>
        </p:spPr>
        <p:txBody>
          <a:bodyPr/>
          <a:lstStyle/>
          <a:p>
            <a:r>
              <a:rPr lang="nl-NL" sz="3200" dirty="0" err="1" smtClean="0"/>
              <a:t>Perishable</a:t>
            </a:r>
            <a:r>
              <a:rPr lang="nl-NL" sz="3200" dirty="0" smtClean="0"/>
              <a:t> transport </a:t>
            </a:r>
          </a:p>
        </p:txBody>
      </p:sp>
      <p:sp>
        <p:nvSpPr>
          <p:cNvPr id="3076" name="Tekstvak 3"/>
          <p:cNvSpPr txBox="1">
            <a:spLocks noChangeArrowheads="1"/>
          </p:cNvSpPr>
          <p:nvPr/>
        </p:nvSpPr>
        <p:spPr bwMode="auto">
          <a:xfrm>
            <a:off x="857251" y="2143125"/>
            <a:ext cx="630703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 smtClean="0"/>
              <a:t>Perishable transport is transport of (perishable) goods within a controlled atmosphere to avoid unnecessarily loss of quality of the product. </a:t>
            </a:r>
            <a:endParaRPr lang="en-US" sz="2000" dirty="0"/>
          </a:p>
        </p:txBody>
      </p:sp>
      <p:pic>
        <p:nvPicPr>
          <p:cNvPr id="95234" name="Picture 2" descr="http://static.freepik.com/vrije-photo/bubbling-cartoon-vis-clip-art_43394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3356992"/>
            <a:ext cx="3096344" cy="231483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229600" cy="1143000"/>
          </a:xfrm>
        </p:spPr>
        <p:txBody>
          <a:bodyPr/>
          <a:lstStyle/>
          <a:p>
            <a:r>
              <a:rPr lang="en-US" sz="3200" dirty="0" smtClean="0"/>
              <a:t>    Suppliers of nitrogen cooling</a:t>
            </a:r>
            <a:endParaRPr lang="en-US" sz="3200" dirty="0"/>
          </a:p>
        </p:txBody>
      </p:sp>
      <p:pic>
        <p:nvPicPr>
          <p:cNvPr id="2052" name="Picture 4" descr="http://www.thermoking.nl/pics/multitemp/Dasko%20LZV%201%20B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1586898"/>
            <a:ext cx="7272809" cy="2925696"/>
          </a:xfrm>
          <a:prstGeom prst="rect">
            <a:avLst/>
          </a:prstGeom>
          <a:noFill/>
        </p:spPr>
      </p:pic>
      <p:pic>
        <p:nvPicPr>
          <p:cNvPr id="2054" name="Picture 6" descr="http://www.btrac.com/images/TK%20Logo%20with%20register%20mar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88640"/>
            <a:ext cx="1476164" cy="1341968"/>
          </a:xfrm>
          <a:prstGeom prst="rect">
            <a:avLst/>
          </a:prstGeom>
          <a:noFill/>
        </p:spPr>
      </p:pic>
      <p:pic>
        <p:nvPicPr>
          <p:cNvPr id="2056" name="Picture 8" descr="http://www.transport-online.nl/site/images/nieuws/2011/feb/Logo-CryoTech-Thermo-Kin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16831" y="1556792"/>
            <a:ext cx="1519665" cy="1394715"/>
          </a:xfrm>
          <a:prstGeom prst="rect">
            <a:avLst/>
          </a:prstGeom>
          <a:noFill/>
        </p:spPr>
      </p:pic>
      <p:sp>
        <p:nvSpPr>
          <p:cNvPr id="8" name="Tekstvak 7"/>
          <p:cNvSpPr txBox="1"/>
          <p:nvPr/>
        </p:nvSpPr>
        <p:spPr>
          <a:xfrm>
            <a:off x="539552" y="4077072"/>
            <a:ext cx="3980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Thermo King is the only </a:t>
            </a:r>
          </a:p>
          <a:p>
            <a:r>
              <a:rPr lang="en-US" dirty="0" smtClean="0"/>
              <a:t>supplier and also supplier for </a:t>
            </a:r>
            <a:r>
              <a:rPr lang="en-US" dirty="0" err="1" smtClean="0"/>
              <a:t>Dasko</a:t>
            </a:r>
            <a:r>
              <a:rPr lang="en-US" dirty="0" smtClean="0"/>
              <a:t>. </a:t>
            </a:r>
            <a:endParaRPr lang="en-US" dirty="0"/>
          </a:p>
        </p:txBody>
      </p:sp>
      <p:pic>
        <p:nvPicPr>
          <p:cNvPr id="2058" name="Picture 10" descr="CryoTech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0232" y="4437112"/>
            <a:ext cx="2295525" cy="2016224"/>
          </a:xfrm>
          <a:prstGeom prst="rect">
            <a:avLst/>
          </a:prstGeom>
          <a:noFill/>
        </p:spPr>
      </p:pic>
      <p:sp>
        <p:nvSpPr>
          <p:cNvPr id="10" name="Rechthoek 9"/>
          <p:cNvSpPr/>
          <p:nvPr/>
        </p:nvSpPr>
        <p:spPr>
          <a:xfrm>
            <a:off x="0" y="6165304"/>
            <a:ext cx="914400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kstvak 10"/>
          <p:cNvSpPr txBox="1"/>
          <p:nvPr/>
        </p:nvSpPr>
        <p:spPr>
          <a:xfrm>
            <a:off x="7233687" y="6165304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Cryo</a:t>
            </a:r>
            <a:r>
              <a:rPr lang="en-US" sz="1400" dirty="0" smtClean="0"/>
              <a:t> tech-unit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229600" cy="1143000"/>
          </a:xfrm>
        </p:spPr>
        <p:txBody>
          <a:bodyPr/>
          <a:lstStyle/>
          <a:p>
            <a:r>
              <a:rPr lang="en-US" sz="3200" dirty="0" smtClean="0"/>
              <a:t>Diesel -compressor driven </a:t>
            </a:r>
            <a:endParaRPr lang="en-US" sz="3200" dirty="0"/>
          </a:p>
        </p:txBody>
      </p:sp>
      <p:sp>
        <p:nvSpPr>
          <p:cNvPr id="3" name="Tekstvak 2"/>
          <p:cNvSpPr txBox="1"/>
          <p:nvPr/>
        </p:nvSpPr>
        <p:spPr>
          <a:xfrm>
            <a:off x="323528" y="1700808"/>
            <a:ext cx="752321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diesel engine drives the compressor, </a:t>
            </a:r>
          </a:p>
          <a:p>
            <a:r>
              <a:rPr lang="en-US" dirty="0" smtClean="0"/>
              <a:t>normally by using belts or V-belts.</a:t>
            </a:r>
          </a:p>
          <a:p>
            <a:endParaRPr lang="en-US" dirty="0" smtClean="0"/>
          </a:p>
          <a:p>
            <a:r>
              <a:rPr lang="en-US" i="1" dirty="0" smtClean="0"/>
              <a:t>Advantages (of diesel driven)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Cooling device works independent </a:t>
            </a:r>
          </a:p>
          <a:p>
            <a:r>
              <a:rPr lang="en-US" dirty="0" smtClean="0"/>
              <a:t>  from the truck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reliable technique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relative low purchase price 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r>
              <a:rPr lang="en-US" i="1" dirty="0" smtClean="0"/>
              <a:t>Disadvantages (of diesel driven)</a:t>
            </a:r>
          </a:p>
          <a:p>
            <a:pPr>
              <a:buFont typeface="Arial" pitchFamily="34" charset="0"/>
              <a:buChar char="•"/>
            </a:pPr>
            <a:r>
              <a:rPr lang="en-US" i="1" dirty="0" smtClean="0"/>
              <a:t> </a:t>
            </a:r>
            <a:r>
              <a:rPr lang="en-US" dirty="0" smtClean="0"/>
              <a:t>industrial diesel engines emit 10-60x more pollution than truck engines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higher use of fuel than truck engines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higher noise pollution than truck engines </a:t>
            </a:r>
          </a:p>
          <a:p>
            <a:pPr>
              <a:buFont typeface="Arial" pitchFamily="34" charset="0"/>
              <a:buChar char="•"/>
            </a:pPr>
            <a:r>
              <a:rPr lang="en-US" i="1" dirty="0" smtClean="0"/>
              <a:t> </a:t>
            </a:r>
            <a:r>
              <a:rPr lang="en-US" dirty="0" smtClean="0"/>
              <a:t>engines are heavy and big</a:t>
            </a:r>
          </a:p>
          <a:p>
            <a:pPr>
              <a:buFont typeface="Arial" pitchFamily="34" charset="0"/>
              <a:buChar char="•"/>
            </a:pPr>
            <a:r>
              <a:rPr lang="en-US" i="1" dirty="0" smtClean="0"/>
              <a:t> </a:t>
            </a:r>
            <a:r>
              <a:rPr lang="en-US" dirty="0" smtClean="0"/>
              <a:t>demand a lot of maintenance </a:t>
            </a:r>
          </a:p>
          <a:p>
            <a:endParaRPr lang="en-US" i="1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1628800"/>
            <a:ext cx="2817118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hoek 4"/>
          <p:cNvSpPr/>
          <p:nvPr/>
        </p:nvSpPr>
        <p:spPr>
          <a:xfrm>
            <a:off x="3635896" y="1124744"/>
            <a:ext cx="432048" cy="720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hoek 5"/>
          <p:cNvSpPr/>
          <p:nvPr/>
        </p:nvSpPr>
        <p:spPr>
          <a:xfrm>
            <a:off x="2627784" y="980728"/>
            <a:ext cx="115212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Diesel engine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4932040" y="1124744"/>
            <a:ext cx="432048" cy="720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hoek 7"/>
          <p:cNvSpPr/>
          <p:nvPr/>
        </p:nvSpPr>
        <p:spPr>
          <a:xfrm>
            <a:off x="5220072" y="980728"/>
            <a:ext cx="115212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Heat exchange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3995936" y="980728"/>
            <a:ext cx="100811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compressor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/>
          <p:cNvSpPr/>
          <p:nvPr/>
        </p:nvSpPr>
        <p:spPr>
          <a:xfrm>
            <a:off x="2771800" y="1124744"/>
            <a:ext cx="432048" cy="720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229600" cy="1143000"/>
          </a:xfrm>
        </p:spPr>
        <p:txBody>
          <a:bodyPr/>
          <a:lstStyle/>
          <a:p>
            <a:r>
              <a:rPr lang="en-US" sz="3200" dirty="0" smtClean="0"/>
              <a:t>Diesel - generator driven </a:t>
            </a:r>
            <a:endParaRPr lang="en-US" sz="3200" dirty="0"/>
          </a:p>
        </p:txBody>
      </p:sp>
      <p:sp>
        <p:nvSpPr>
          <p:cNvPr id="3" name="Tekstvak 2"/>
          <p:cNvSpPr txBox="1"/>
          <p:nvPr/>
        </p:nvSpPr>
        <p:spPr>
          <a:xfrm>
            <a:off x="323528" y="1700808"/>
            <a:ext cx="5173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diesel engine is connected to the generator. </a:t>
            </a:r>
          </a:p>
          <a:p>
            <a:r>
              <a:rPr lang="en-US" dirty="0" smtClean="0"/>
              <a:t>The generator delivers power </a:t>
            </a:r>
          </a:p>
          <a:p>
            <a:r>
              <a:rPr lang="en-US" dirty="0" smtClean="0"/>
              <a:t>The power is used  for the electric compressor. </a:t>
            </a:r>
            <a:endParaRPr 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20855" y="2852936"/>
            <a:ext cx="3646931" cy="2863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hoek 5"/>
          <p:cNvSpPr/>
          <p:nvPr/>
        </p:nvSpPr>
        <p:spPr>
          <a:xfrm>
            <a:off x="1691680" y="980729"/>
            <a:ext cx="115212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Diesel engine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5364088" y="1124745"/>
            <a:ext cx="432048" cy="720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hoek 7"/>
          <p:cNvSpPr/>
          <p:nvPr/>
        </p:nvSpPr>
        <p:spPr>
          <a:xfrm>
            <a:off x="5652120" y="980729"/>
            <a:ext cx="115212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Heat exchange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4427984" y="980729"/>
            <a:ext cx="100811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compressor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3059832" y="980729"/>
            <a:ext cx="115212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Generator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1" name="Bliksemflits 10"/>
          <p:cNvSpPr/>
          <p:nvPr/>
        </p:nvSpPr>
        <p:spPr>
          <a:xfrm rot="19287916">
            <a:off x="3866895" y="1067931"/>
            <a:ext cx="807177" cy="185635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496" y="274638"/>
            <a:ext cx="8229600" cy="1143000"/>
          </a:xfrm>
        </p:spPr>
        <p:txBody>
          <a:bodyPr/>
          <a:lstStyle/>
          <a:p>
            <a:r>
              <a:rPr lang="en-US" sz="3200" dirty="0" smtClean="0"/>
              <a:t>Suppliers of diesel driven systems </a:t>
            </a:r>
            <a:endParaRPr lang="en-US" sz="3200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55" y="1988840"/>
            <a:ext cx="6535241" cy="327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229600" cy="1143000"/>
          </a:xfrm>
        </p:spPr>
        <p:txBody>
          <a:bodyPr/>
          <a:lstStyle/>
          <a:p>
            <a:r>
              <a:rPr lang="en-US" sz="3200" dirty="0" smtClean="0"/>
              <a:t>Diesel-generator driven </a:t>
            </a:r>
            <a:endParaRPr lang="en-US" sz="3200" dirty="0"/>
          </a:p>
        </p:txBody>
      </p:sp>
      <p:sp>
        <p:nvSpPr>
          <p:cNvPr id="3" name="Tekstvak 2"/>
          <p:cNvSpPr txBox="1"/>
          <p:nvPr/>
        </p:nvSpPr>
        <p:spPr>
          <a:xfrm>
            <a:off x="467544" y="1772816"/>
            <a:ext cx="79928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generator is connected to the truck engine and delivers power for </a:t>
            </a:r>
          </a:p>
          <a:p>
            <a:r>
              <a:rPr lang="en-US" dirty="0" smtClean="0"/>
              <a:t> the refrigerator.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i="1" dirty="0" smtClean="0"/>
              <a:t>Advantages: </a:t>
            </a:r>
          </a:p>
          <a:p>
            <a:pPr>
              <a:buFont typeface="Arial" pitchFamily="34" charset="0"/>
              <a:buChar char="•"/>
            </a:pPr>
            <a:r>
              <a:rPr lang="en-US" i="1" dirty="0" smtClean="0"/>
              <a:t> </a:t>
            </a:r>
            <a:r>
              <a:rPr lang="en-US" dirty="0" smtClean="0"/>
              <a:t>low use of fuel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low noise pollution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low cost of ownership </a:t>
            </a:r>
          </a:p>
          <a:p>
            <a:pPr>
              <a:buFont typeface="Arial" pitchFamily="34" charset="0"/>
              <a:buChar char="•"/>
            </a:pPr>
            <a:endParaRPr lang="en-US" i="1" dirty="0" smtClean="0"/>
          </a:p>
          <a:p>
            <a:r>
              <a:rPr lang="en-US" i="1" dirty="0" smtClean="0"/>
              <a:t>Disadvantages: </a:t>
            </a:r>
          </a:p>
          <a:p>
            <a:pPr>
              <a:buFont typeface="Arial" pitchFamily="34" charset="0"/>
              <a:buChar char="•"/>
            </a:pPr>
            <a:r>
              <a:rPr lang="en-US" i="1" dirty="0" smtClean="0"/>
              <a:t> </a:t>
            </a:r>
            <a:r>
              <a:rPr lang="en-US" dirty="0" smtClean="0"/>
              <a:t>cooling power dependable of the number of revolutions of the engine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often the only way to connect both devices is by V-belt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generator can have problems with its temperature (lack of air flow)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23120"/>
            <a:ext cx="46672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hoek 4"/>
          <p:cNvSpPr/>
          <p:nvPr/>
        </p:nvSpPr>
        <p:spPr>
          <a:xfrm>
            <a:off x="2771800" y="1124744"/>
            <a:ext cx="432048" cy="720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hoek 5"/>
          <p:cNvSpPr/>
          <p:nvPr/>
        </p:nvSpPr>
        <p:spPr>
          <a:xfrm>
            <a:off x="1763688" y="980728"/>
            <a:ext cx="115212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Truck engine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5436096" y="1124744"/>
            <a:ext cx="432048" cy="720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hoek 7"/>
          <p:cNvSpPr/>
          <p:nvPr/>
        </p:nvSpPr>
        <p:spPr>
          <a:xfrm>
            <a:off x="5724128" y="980728"/>
            <a:ext cx="115212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Heat exchange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4499992" y="980728"/>
            <a:ext cx="100811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compressor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3131840" y="980728"/>
            <a:ext cx="115212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Generator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1" name="Bliksemflits 10"/>
          <p:cNvSpPr/>
          <p:nvPr/>
        </p:nvSpPr>
        <p:spPr>
          <a:xfrm rot="19287916">
            <a:off x="4091303" y="995923"/>
            <a:ext cx="807177" cy="185635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08520" y="274638"/>
            <a:ext cx="8229600" cy="1143000"/>
          </a:xfrm>
        </p:spPr>
        <p:txBody>
          <a:bodyPr/>
          <a:lstStyle/>
          <a:p>
            <a:r>
              <a:rPr lang="en-US" sz="3200" dirty="0" smtClean="0"/>
              <a:t>Suppliers of direct driven generators  </a:t>
            </a:r>
            <a:endParaRPr lang="en-US" sz="3200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959193"/>
            <a:ext cx="6410846" cy="290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/>
          <p:cNvSpPr/>
          <p:nvPr/>
        </p:nvSpPr>
        <p:spPr>
          <a:xfrm>
            <a:off x="1763688" y="1196752"/>
            <a:ext cx="432048" cy="720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6970" y="2492896"/>
            <a:ext cx="4705350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-27384"/>
            <a:ext cx="8229600" cy="1143000"/>
          </a:xfrm>
        </p:spPr>
        <p:txBody>
          <a:bodyPr/>
          <a:lstStyle/>
          <a:p>
            <a:r>
              <a:rPr lang="en-US" sz="3200" dirty="0" smtClean="0"/>
              <a:t>Hydraulic- electric driven </a:t>
            </a:r>
            <a:endParaRPr lang="en-US" sz="3200" dirty="0"/>
          </a:p>
        </p:txBody>
      </p:sp>
      <p:sp>
        <p:nvSpPr>
          <p:cNvPr id="3" name="Tekstvak 2"/>
          <p:cNvSpPr txBox="1"/>
          <p:nvPr/>
        </p:nvSpPr>
        <p:spPr>
          <a:xfrm>
            <a:off x="323528" y="1772816"/>
            <a:ext cx="77048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engine of the truck is connected to a hydraulic system. </a:t>
            </a:r>
          </a:p>
          <a:p>
            <a:r>
              <a:rPr lang="en-US" dirty="0" smtClean="0"/>
              <a:t>The hydraulic systems is connected to the generator </a:t>
            </a:r>
          </a:p>
          <a:p>
            <a:r>
              <a:rPr lang="en-US" dirty="0" smtClean="0"/>
              <a:t>The generator supplies power for the refrigerator.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i="1" dirty="0" smtClean="0"/>
              <a:t>Advantage: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low use of fuel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power undependable of the number of revolutions of the truck engine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low noise pollution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communication via motor management of the truck possible 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r>
              <a:rPr lang="en-US" i="1" dirty="0" smtClean="0"/>
              <a:t>Disadvantage:</a:t>
            </a:r>
          </a:p>
          <a:p>
            <a:pPr>
              <a:buFont typeface="Arial" pitchFamily="34" charset="0"/>
              <a:buChar char="•"/>
            </a:pPr>
            <a:r>
              <a:rPr lang="en-US" i="1" dirty="0" smtClean="0"/>
              <a:t> </a:t>
            </a:r>
            <a:r>
              <a:rPr lang="en-US" dirty="0" smtClean="0"/>
              <a:t>high purchase costs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kstvak 4"/>
          <p:cNvSpPr txBox="1"/>
          <p:nvPr/>
        </p:nvSpPr>
        <p:spPr>
          <a:xfrm>
            <a:off x="2915816" y="4005064"/>
            <a:ext cx="3982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Hydro pump                         hydraulic generator </a:t>
            </a:r>
            <a:endParaRPr lang="en-US" sz="1400" i="1" dirty="0"/>
          </a:p>
        </p:txBody>
      </p:sp>
      <p:sp>
        <p:nvSpPr>
          <p:cNvPr id="6" name="Rechthoek 5"/>
          <p:cNvSpPr/>
          <p:nvPr/>
        </p:nvSpPr>
        <p:spPr>
          <a:xfrm>
            <a:off x="3059832" y="1196752"/>
            <a:ext cx="432048" cy="720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hoek 6"/>
          <p:cNvSpPr/>
          <p:nvPr/>
        </p:nvSpPr>
        <p:spPr>
          <a:xfrm>
            <a:off x="2051720" y="1052736"/>
            <a:ext cx="115212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hydraulic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5724128" y="1196752"/>
            <a:ext cx="432048" cy="720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hoek 8"/>
          <p:cNvSpPr/>
          <p:nvPr/>
        </p:nvSpPr>
        <p:spPr>
          <a:xfrm>
            <a:off x="6012160" y="1052736"/>
            <a:ext cx="115212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Heat exchange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4788024" y="1052736"/>
            <a:ext cx="100811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compressor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1" name="Rechthoek 10"/>
          <p:cNvSpPr/>
          <p:nvPr/>
        </p:nvSpPr>
        <p:spPr>
          <a:xfrm>
            <a:off x="3419872" y="1052736"/>
            <a:ext cx="115212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Generator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Rechthoek 11"/>
          <p:cNvSpPr/>
          <p:nvPr/>
        </p:nvSpPr>
        <p:spPr>
          <a:xfrm>
            <a:off x="683568" y="1052736"/>
            <a:ext cx="115212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Truck engine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3" name="Bliksemflits 12"/>
          <p:cNvSpPr/>
          <p:nvPr/>
        </p:nvSpPr>
        <p:spPr>
          <a:xfrm rot="19287916">
            <a:off x="4325912" y="1067930"/>
            <a:ext cx="807177" cy="185635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201216" y="274638"/>
            <a:ext cx="8229600" cy="1143000"/>
          </a:xfrm>
        </p:spPr>
        <p:txBody>
          <a:bodyPr/>
          <a:lstStyle/>
          <a:p>
            <a:r>
              <a:rPr lang="en-US" sz="3200" dirty="0" smtClean="0"/>
              <a:t>Trade off: price versus sustainability</a:t>
            </a:r>
            <a:endParaRPr lang="en-US" sz="3200" dirty="0"/>
          </a:p>
        </p:txBody>
      </p:sp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759958"/>
            <a:ext cx="6120680" cy="354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Future ? </a:t>
            </a:r>
            <a:endParaRPr lang="en-US" sz="3200" dirty="0"/>
          </a:p>
        </p:txBody>
      </p:sp>
      <p:sp>
        <p:nvSpPr>
          <p:cNvPr id="4" name="Tekstvak 3"/>
          <p:cNvSpPr txBox="1"/>
          <p:nvPr/>
        </p:nvSpPr>
        <p:spPr>
          <a:xfrm>
            <a:off x="107504" y="1556792"/>
            <a:ext cx="68407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refrigerators will be driven by: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fuel cell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LNG / CNG / Biogas 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engine of the truck 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braking energy of the truck replenished with solar energy.</a:t>
            </a:r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 lvl="1"/>
            <a:r>
              <a:rPr lang="en-US" dirty="0" smtClean="0"/>
              <a:t>The use of the truck engine will remain one of the best alternatives due to the latest emission directives, hybrid solutions, CNG, LNG and Biogas  </a:t>
            </a:r>
          </a:p>
        </p:txBody>
      </p:sp>
      <p:pic>
        <p:nvPicPr>
          <p:cNvPr id="5" name="Picture 5" descr="DSC0977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4221088"/>
            <a:ext cx="3527425" cy="264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55776" y="602878"/>
            <a:ext cx="4176464" cy="102592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CA" sz="3200" dirty="0" smtClean="0">
                <a:latin typeface="Arial"/>
                <a:cs typeface="Arial"/>
              </a:rPr>
              <a:t>Intermodaal</a:t>
            </a:r>
          </a:p>
          <a:p>
            <a:pPr>
              <a:lnSpc>
                <a:spcPts val="4033"/>
              </a:lnSpc>
            </a:pPr>
            <a:endParaRPr lang="en-CA" sz="3500" dirty="0">
              <a:solidFill>
                <a:srgbClr val="000000"/>
              </a:solidFill>
            </a:endParaRPr>
          </a:p>
        </p:txBody>
      </p:sp>
      <p:pic>
        <p:nvPicPr>
          <p:cNvPr id="6146" name="Picture 2" descr="http://www.matts-place.com/intermodal/part4/coolboxx_lif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6696744" cy="41044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-36512" y="274638"/>
            <a:ext cx="8229600" cy="1143000"/>
          </a:xfrm>
        </p:spPr>
        <p:txBody>
          <a:bodyPr/>
          <a:lstStyle/>
          <a:p>
            <a:r>
              <a:rPr lang="nl-NL" sz="3200" dirty="0" err="1" smtClean="0"/>
              <a:t>Perishable</a:t>
            </a:r>
            <a:r>
              <a:rPr lang="nl-NL" sz="3200" dirty="0" smtClean="0"/>
              <a:t> transport </a:t>
            </a:r>
          </a:p>
        </p:txBody>
      </p:sp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0" y="1917700"/>
            <a:ext cx="88392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nl-NL"/>
          </a:p>
          <a:p>
            <a:pPr>
              <a:spcBef>
                <a:spcPct val="50000"/>
              </a:spcBef>
            </a:pPr>
            <a:endParaRPr lang="nl-NL"/>
          </a:p>
          <a:p>
            <a:pPr>
              <a:spcBef>
                <a:spcPct val="50000"/>
              </a:spcBef>
            </a:pPr>
            <a:endParaRPr lang="nl-NL"/>
          </a:p>
        </p:txBody>
      </p:sp>
      <p:sp>
        <p:nvSpPr>
          <p:cNvPr id="4101" name="Tekstvak 4"/>
          <p:cNvSpPr txBox="1">
            <a:spLocks noChangeArrowheads="1"/>
          </p:cNvSpPr>
          <p:nvPr/>
        </p:nvSpPr>
        <p:spPr bwMode="auto">
          <a:xfrm>
            <a:off x="571500" y="1857375"/>
            <a:ext cx="8358188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nl-NL" dirty="0" smtClean="0"/>
              <a:t> </a:t>
            </a:r>
            <a:r>
              <a:rPr lang="nl-NL" dirty="0" err="1" smtClean="0"/>
              <a:t>Flowers</a:t>
            </a:r>
            <a:r>
              <a:rPr lang="nl-NL" dirty="0" smtClean="0"/>
              <a:t> and </a:t>
            </a:r>
            <a:r>
              <a:rPr lang="nl-NL" dirty="0" err="1" smtClean="0"/>
              <a:t>plants</a:t>
            </a:r>
            <a:r>
              <a:rPr lang="nl-NL" dirty="0" smtClean="0"/>
              <a:t> </a:t>
            </a:r>
            <a:endParaRPr lang="nl-NL" dirty="0"/>
          </a:p>
          <a:p>
            <a:pPr>
              <a:buFont typeface="Arial" charset="0"/>
              <a:buChar char="•"/>
            </a:pPr>
            <a:r>
              <a:rPr lang="nl-NL" dirty="0" smtClean="0"/>
              <a:t> </a:t>
            </a:r>
            <a:r>
              <a:rPr lang="nl-NL" dirty="0" err="1" smtClean="0"/>
              <a:t>Vegetables</a:t>
            </a:r>
            <a:r>
              <a:rPr lang="nl-NL" dirty="0" smtClean="0"/>
              <a:t> and fruit </a:t>
            </a:r>
            <a:endParaRPr lang="nl-NL" dirty="0"/>
          </a:p>
          <a:p>
            <a:pPr>
              <a:buFont typeface="Arial" charset="0"/>
              <a:buChar char="•"/>
            </a:pPr>
            <a:r>
              <a:rPr lang="nl-NL" dirty="0" smtClean="0"/>
              <a:t> </a:t>
            </a:r>
            <a:r>
              <a:rPr lang="nl-NL" dirty="0" err="1" smtClean="0"/>
              <a:t>Meat</a:t>
            </a:r>
            <a:r>
              <a:rPr lang="nl-NL" dirty="0" smtClean="0"/>
              <a:t>  </a:t>
            </a:r>
            <a:endParaRPr lang="nl-NL" dirty="0"/>
          </a:p>
          <a:p>
            <a:pPr>
              <a:buFont typeface="Arial" charset="0"/>
              <a:buChar char="•"/>
            </a:pPr>
            <a:r>
              <a:rPr lang="nl-NL" dirty="0" smtClean="0"/>
              <a:t> </a:t>
            </a:r>
            <a:r>
              <a:rPr lang="nl-NL" dirty="0" err="1" smtClean="0"/>
              <a:t>Dairy</a:t>
            </a:r>
            <a:r>
              <a:rPr lang="nl-NL" dirty="0" smtClean="0"/>
              <a:t> (zuivel) </a:t>
            </a:r>
            <a:endParaRPr lang="nl-NL" dirty="0"/>
          </a:p>
          <a:p>
            <a:pPr>
              <a:buFont typeface="Arial" charset="0"/>
              <a:buChar char="•"/>
            </a:pPr>
            <a:r>
              <a:rPr lang="nl-NL" dirty="0" smtClean="0"/>
              <a:t> </a:t>
            </a:r>
            <a:r>
              <a:rPr lang="nl-NL" dirty="0" err="1" smtClean="0"/>
              <a:t>Foodproducts</a:t>
            </a:r>
            <a:r>
              <a:rPr lang="nl-NL" dirty="0" smtClean="0"/>
              <a:t> </a:t>
            </a:r>
            <a:r>
              <a:rPr lang="nl-NL" dirty="0"/>
              <a:t>(</a:t>
            </a:r>
            <a:r>
              <a:rPr lang="nl-NL" dirty="0" err="1" smtClean="0"/>
              <a:t>including</a:t>
            </a:r>
            <a:r>
              <a:rPr lang="nl-NL" dirty="0" smtClean="0"/>
              <a:t> </a:t>
            </a:r>
            <a:r>
              <a:rPr lang="nl-NL" dirty="0" err="1" smtClean="0"/>
              <a:t>fish</a:t>
            </a:r>
            <a:r>
              <a:rPr lang="nl-NL" dirty="0" smtClean="0"/>
              <a:t>)</a:t>
            </a:r>
            <a:endParaRPr lang="nl-NL" dirty="0"/>
          </a:p>
          <a:p>
            <a:pPr>
              <a:buFont typeface="Arial" charset="0"/>
              <a:buChar char="•"/>
            </a:pPr>
            <a:endParaRPr lang="nl-NL" dirty="0"/>
          </a:p>
          <a:p>
            <a:pPr>
              <a:buFont typeface="Arial" charset="0"/>
              <a:buChar char="•"/>
            </a:pPr>
            <a:endParaRPr lang="nl-NL" dirty="0"/>
          </a:p>
          <a:p>
            <a:pPr>
              <a:buFont typeface="Arial" charset="0"/>
              <a:buChar char="•"/>
            </a:pPr>
            <a:r>
              <a:rPr lang="nl-NL" dirty="0" smtClean="0"/>
              <a:t> </a:t>
            </a:r>
            <a:r>
              <a:rPr lang="nl-NL" dirty="0" err="1" smtClean="0"/>
              <a:t>Examples</a:t>
            </a:r>
            <a:r>
              <a:rPr lang="nl-NL" dirty="0" smtClean="0"/>
              <a:t>:  </a:t>
            </a:r>
            <a:endParaRPr lang="nl-NL" dirty="0"/>
          </a:p>
          <a:p>
            <a:pPr>
              <a:buFont typeface="Arial" charset="0"/>
              <a:buChar char="•"/>
            </a:pPr>
            <a:r>
              <a:rPr lang="nl-NL" dirty="0" smtClean="0"/>
              <a:t> </a:t>
            </a:r>
            <a:r>
              <a:rPr lang="nl-NL" dirty="0" err="1" smtClean="0"/>
              <a:t>Milk</a:t>
            </a:r>
            <a:r>
              <a:rPr lang="nl-NL" dirty="0" smtClean="0"/>
              <a:t> :</a:t>
            </a:r>
            <a:r>
              <a:rPr lang="nl-NL" dirty="0"/>
              <a:t>			</a:t>
            </a:r>
            <a:r>
              <a:rPr lang="nl-NL" dirty="0" err="1" smtClean="0"/>
              <a:t>cooled</a:t>
            </a:r>
            <a:r>
              <a:rPr lang="nl-NL" dirty="0" smtClean="0"/>
              <a:t> </a:t>
            </a:r>
            <a:endParaRPr lang="nl-NL" dirty="0"/>
          </a:p>
          <a:p>
            <a:pPr>
              <a:buFont typeface="Arial" charset="0"/>
              <a:buChar char="•"/>
            </a:pPr>
            <a:r>
              <a:rPr lang="nl-NL" dirty="0" smtClean="0"/>
              <a:t> Fish :</a:t>
            </a:r>
            <a:r>
              <a:rPr lang="nl-NL" dirty="0"/>
              <a:t>			</a:t>
            </a:r>
            <a:r>
              <a:rPr lang="nl-NL" dirty="0" err="1" smtClean="0"/>
              <a:t>cooled</a:t>
            </a:r>
            <a:r>
              <a:rPr lang="nl-NL" dirty="0" smtClean="0"/>
              <a:t> </a:t>
            </a:r>
            <a:r>
              <a:rPr lang="nl-NL" dirty="0" err="1" smtClean="0"/>
              <a:t>or</a:t>
            </a:r>
            <a:r>
              <a:rPr lang="nl-NL" dirty="0" smtClean="0"/>
              <a:t> </a:t>
            </a:r>
            <a:r>
              <a:rPr lang="nl-NL" dirty="0" err="1" smtClean="0"/>
              <a:t>frozen</a:t>
            </a:r>
            <a:r>
              <a:rPr lang="nl-NL" dirty="0" smtClean="0"/>
              <a:t> </a:t>
            </a:r>
            <a:endParaRPr lang="nl-NL" dirty="0"/>
          </a:p>
          <a:p>
            <a:pPr>
              <a:buFont typeface="Arial" charset="0"/>
              <a:buChar char="•"/>
            </a:pPr>
            <a:r>
              <a:rPr lang="nl-NL" dirty="0" smtClean="0"/>
              <a:t> Chocolate</a:t>
            </a:r>
            <a:r>
              <a:rPr lang="nl-NL" dirty="0"/>
              <a:t>		</a:t>
            </a:r>
            <a:r>
              <a:rPr lang="nl-NL" dirty="0" err="1" smtClean="0"/>
              <a:t>heated</a:t>
            </a:r>
            <a:r>
              <a:rPr lang="nl-NL" dirty="0" smtClean="0"/>
              <a:t> </a:t>
            </a:r>
          </a:p>
          <a:p>
            <a:pPr>
              <a:buFont typeface="Arial" charset="0"/>
              <a:buChar char="•"/>
            </a:pPr>
            <a:endParaRPr lang="nl-NL" dirty="0"/>
          </a:p>
          <a:p>
            <a:pPr>
              <a:buFont typeface="Arial" charset="0"/>
              <a:buChar char="•"/>
            </a:pPr>
            <a:r>
              <a:rPr lang="nl-NL" dirty="0" smtClean="0"/>
              <a:t> </a:t>
            </a:r>
            <a:r>
              <a:rPr lang="nl-NL" dirty="0" err="1" smtClean="0"/>
              <a:t>Turnover</a:t>
            </a:r>
            <a:r>
              <a:rPr lang="nl-NL" dirty="0" smtClean="0"/>
              <a:t> of </a:t>
            </a:r>
            <a:r>
              <a:rPr lang="nl-NL" dirty="0" err="1" smtClean="0"/>
              <a:t>perishable</a:t>
            </a:r>
            <a:r>
              <a:rPr lang="nl-NL" dirty="0" smtClean="0"/>
              <a:t> transport in Holland: 1 bil Euro 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496" y="274638"/>
            <a:ext cx="8229600" cy="1143000"/>
          </a:xfrm>
        </p:spPr>
        <p:txBody>
          <a:bodyPr/>
          <a:lstStyle/>
          <a:p>
            <a:r>
              <a:rPr lang="en-US" sz="3200" dirty="0" smtClean="0"/>
              <a:t>Airflow in a reefer container</a:t>
            </a:r>
            <a:endParaRPr lang="en-US" sz="3200" dirty="0"/>
          </a:p>
        </p:txBody>
      </p:sp>
      <p:pic>
        <p:nvPicPr>
          <p:cNvPr id="70660" name="Picture 4" descr="https://www.pilship.com/UserFiles/Image/img/rf_cgcare24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3359" y="1988840"/>
            <a:ext cx="5118881" cy="342403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Refrigerate units </a:t>
            </a:r>
            <a:endParaRPr lang="en-US" sz="3200" dirty="0"/>
          </a:p>
        </p:txBody>
      </p:sp>
      <p:pic>
        <p:nvPicPr>
          <p:cNvPr id="75778" name="Picture 2" descr="http://www.jongsma.nl/images/img130_350x233/container_koel_clip_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348880"/>
            <a:ext cx="3333750" cy="2448272"/>
          </a:xfrm>
          <a:prstGeom prst="rect">
            <a:avLst/>
          </a:prstGeom>
          <a:noFill/>
        </p:spPr>
      </p:pic>
      <p:pic>
        <p:nvPicPr>
          <p:cNvPr id="75780" name="Picture 4" descr="http://www.terhaakgroup.com/wps/wcm/connect/7761660041d0f814934b9b0496581743/40+ft+High+Cube+reefer+container.jpg?MOD=AJPER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2348880"/>
            <a:ext cx="3333750" cy="2476501"/>
          </a:xfrm>
          <a:prstGeom prst="rect">
            <a:avLst/>
          </a:prstGeom>
          <a:noFill/>
        </p:spPr>
      </p:pic>
      <p:sp>
        <p:nvSpPr>
          <p:cNvPr id="6" name="Tekstvak 5"/>
          <p:cNvSpPr txBox="1"/>
          <p:nvPr/>
        </p:nvSpPr>
        <p:spPr>
          <a:xfrm>
            <a:off x="1297612" y="4787860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Clip-on                                                      built-in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50" y="642938"/>
            <a:ext cx="6645275" cy="358775"/>
          </a:xfrm>
        </p:spPr>
        <p:txBody>
          <a:bodyPr/>
          <a:lstStyle/>
          <a:p>
            <a:pPr eaLnBrk="1" hangingPunct="1"/>
            <a:r>
              <a:rPr lang="en-US" sz="3200" dirty="0" smtClean="0"/>
              <a:t>45ft PW HC reefer</a:t>
            </a:r>
            <a:endParaRPr lang="nl-NL" sz="3200" dirty="0" smtClean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36512" y="1916832"/>
            <a:ext cx="5410820" cy="4389438"/>
          </a:xfrm>
        </p:spPr>
        <p:txBody>
          <a:bodyPr/>
          <a:lstStyle/>
          <a:p>
            <a:pPr eaLnBrk="1" hangingPunct="1"/>
            <a:r>
              <a:rPr lang="en-US" sz="2000" dirty="0" smtClean="0"/>
              <a:t>Internal measurement 13,275 </a:t>
            </a:r>
            <a:r>
              <a:rPr lang="en-US" sz="2000" dirty="0" err="1" smtClean="0"/>
              <a:t>mtr</a:t>
            </a:r>
            <a:r>
              <a:rPr lang="en-US" sz="2000" dirty="0" smtClean="0"/>
              <a:t> suitable for 33 euro pallets</a:t>
            </a:r>
          </a:p>
          <a:p>
            <a:pPr eaLnBrk="1" hangingPunct="1">
              <a:buNone/>
            </a:pPr>
            <a:r>
              <a:rPr lang="en-US" sz="2000" dirty="0" smtClean="0"/>
              <a:t>      (45ft container = 13.60 meter trailer)</a:t>
            </a:r>
          </a:p>
          <a:p>
            <a:pPr eaLnBrk="1" hangingPunct="1">
              <a:buNone/>
            </a:pPr>
            <a:endParaRPr lang="en-US" sz="2000" dirty="0" smtClean="0"/>
          </a:p>
          <a:p>
            <a:pPr eaLnBrk="1" hangingPunct="1"/>
            <a:r>
              <a:rPr lang="en-US" sz="2000" dirty="0" smtClean="0"/>
              <a:t>Double stack system possible</a:t>
            </a:r>
          </a:p>
          <a:p>
            <a:pPr eaLnBrk="1" hangingPunct="1"/>
            <a:endParaRPr lang="en-US" sz="2000" dirty="0" smtClean="0"/>
          </a:p>
          <a:p>
            <a:pPr eaLnBrk="1" hangingPunct="1"/>
            <a:r>
              <a:rPr lang="en-US" sz="2000" dirty="0" smtClean="0"/>
              <a:t>Perfect for rail and barge</a:t>
            </a:r>
          </a:p>
          <a:p>
            <a:pPr eaLnBrk="1" hangingPunct="1">
              <a:buNone/>
            </a:pPr>
            <a:endParaRPr lang="en-US" sz="2000" dirty="0" smtClean="0"/>
          </a:p>
          <a:p>
            <a:pPr eaLnBrk="1" hangingPunct="1"/>
            <a:r>
              <a:rPr lang="en-US" sz="2000" dirty="0" smtClean="0"/>
              <a:t>Temperature can be controlled and changed on distance via micro processor</a:t>
            </a:r>
          </a:p>
          <a:p>
            <a:pPr eaLnBrk="1" hangingPunct="1"/>
            <a:endParaRPr lang="en-US" sz="2000" dirty="0" smtClean="0"/>
          </a:p>
          <a:p>
            <a:pPr eaLnBrk="1" hangingPunct="1">
              <a:buNone/>
            </a:pPr>
            <a:endParaRPr lang="en-US" sz="2000" dirty="0" smtClean="0"/>
          </a:p>
          <a:p>
            <a:pPr eaLnBrk="1" hangingPunct="1">
              <a:buNone/>
            </a:pPr>
            <a:endParaRPr lang="nl-NL" sz="2000" dirty="0" smtClean="0"/>
          </a:p>
        </p:txBody>
      </p:sp>
      <p:pic>
        <p:nvPicPr>
          <p:cNvPr id="29700" name="Picture 4" descr="reefer all electri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163" y="1556792"/>
            <a:ext cx="3600450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2" name="Text Box 6"/>
          <p:cNvSpPr txBox="1">
            <a:spLocks noChangeArrowheads="1"/>
          </p:cNvSpPr>
          <p:nvPr/>
        </p:nvSpPr>
        <p:spPr bwMode="auto">
          <a:xfrm>
            <a:off x="6444803" y="1772816"/>
            <a:ext cx="28797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i="1" dirty="0">
                <a:solidFill>
                  <a:srgbClr val="003399"/>
                </a:solidFill>
              </a:rPr>
              <a:t>Double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-36512" y="6237312"/>
            <a:ext cx="939653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6" name="Picture 2" descr="reefer dual comp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4149080"/>
            <a:ext cx="3477394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323528" y="405929"/>
            <a:ext cx="7380287" cy="790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45 ft </a:t>
            </a:r>
            <a:r>
              <a:rPr lang="en-US" sz="2400" dirty="0" smtClean="0">
                <a:solidFill>
                  <a:schemeClr val="tx2"/>
                </a:solidFill>
              </a:rPr>
              <a:t>PW HC dual/triple </a:t>
            </a:r>
            <a:r>
              <a:rPr lang="en-US" sz="2400" dirty="0">
                <a:solidFill>
                  <a:schemeClr val="tx2"/>
                </a:solidFill>
              </a:rPr>
              <a:t>compartment </a:t>
            </a:r>
            <a:r>
              <a:rPr lang="en-US" sz="2400" dirty="0" smtClean="0"/>
              <a:t>reefer</a:t>
            </a:r>
          </a:p>
          <a:p>
            <a:pPr algn="ctr"/>
            <a:r>
              <a:rPr lang="en-US" dirty="0" smtClean="0"/>
              <a:t>with  variable temperature zone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628800"/>
            <a:ext cx="3528392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95936" y="1628800"/>
            <a:ext cx="3456384" cy="233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Copy of reefer dual comp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4150444"/>
            <a:ext cx="3528392" cy="244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Is </a:t>
            </a:r>
            <a:r>
              <a:rPr lang="en-US" sz="3200" smtClean="0"/>
              <a:t>this </a:t>
            </a:r>
            <a:r>
              <a:rPr lang="en-US" sz="3200" smtClean="0"/>
              <a:t>tank container </a:t>
            </a:r>
            <a:r>
              <a:rPr lang="en-US" sz="3200" dirty="0" smtClean="0"/>
              <a:t>suitable </a:t>
            </a:r>
            <a:br>
              <a:rPr lang="en-US" sz="3200" dirty="0" smtClean="0"/>
            </a:br>
            <a:r>
              <a:rPr lang="en-US" sz="3200" dirty="0" smtClean="0"/>
              <a:t>for perishable goods? </a:t>
            </a:r>
            <a:endParaRPr lang="en-US" sz="3200" dirty="0"/>
          </a:p>
        </p:txBody>
      </p:sp>
      <p:pic>
        <p:nvPicPr>
          <p:cNvPr id="1026" name="Picture 2" descr="http://www.klingecorp.com/wp-content/uploads/2011/10/DSC0364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93304"/>
            <a:ext cx="6552728" cy="4067944"/>
          </a:xfrm>
          <a:prstGeom prst="rect">
            <a:avLst/>
          </a:prstGeom>
          <a:noFill/>
        </p:spPr>
      </p:pic>
      <p:sp>
        <p:nvSpPr>
          <p:cNvPr id="5" name="Tekstvak 4"/>
          <p:cNvSpPr txBox="1"/>
          <p:nvPr/>
        </p:nvSpPr>
        <p:spPr>
          <a:xfrm>
            <a:off x="611560" y="5805264"/>
            <a:ext cx="5822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This is a container for dangerous goods, so…… 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kstvak 3"/>
          <p:cNvSpPr txBox="1">
            <a:spLocks noChangeArrowheads="1"/>
          </p:cNvSpPr>
          <p:nvPr/>
        </p:nvSpPr>
        <p:spPr bwMode="auto">
          <a:xfrm>
            <a:off x="281757" y="1740872"/>
            <a:ext cx="4722291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nl-NL" dirty="0" err="1" smtClean="0"/>
              <a:t>Cooled</a:t>
            </a:r>
            <a:r>
              <a:rPr lang="nl-NL" dirty="0" smtClean="0"/>
              <a:t>  </a:t>
            </a:r>
            <a:endParaRPr lang="nl-NL" dirty="0"/>
          </a:p>
          <a:p>
            <a:r>
              <a:rPr lang="nl-NL" dirty="0" err="1" smtClean="0"/>
              <a:t>Heated</a:t>
            </a:r>
            <a:r>
              <a:rPr lang="nl-NL" dirty="0" smtClean="0"/>
              <a:t> </a:t>
            </a:r>
            <a:endParaRPr lang="nl-NL" dirty="0"/>
          </a:p>
          <a:p>
            <a:r>
              <a:rPr lang="nl-NL" dirty="0" err="1" smtClean="0"/>
              <a:t>Ventilated</a:t>
            </a:r>
            <a:r>
              <a:rPr lang="nl-NL" dirty="0" smtClean="0"/>
              <a:t>  </a:t>
            </a:r>
            <a:endParaRPr lang="nl-NL" dirty="0"/>
          </a:p>
          <a:p>
            <a:endParaRPr lang="nl-NL" dirty="0"/>
          </a:p>
          <a:p>
            <a:r>
              <a:rPr lang="nl-NL" dirty="0" err="1" smtClean="0"/>
              <a:t>Furthermore</a:t>
            </a:r>
            <a:r>
              <a:rPr lang="nl-NL" dirty="0" smtClean="0"/>
              <a:t>……</a:t>
            </a:r>
          </a:p>
          <a:p>
            <a:endParaRPr lang="nl-NL" dirty="0"/>
          </a:p>
          <a:p>
            <a:r>
              <a:rPr lang="nl-NL" dirty="0" smtClean="0"/>
              <a:t>….</a:t>
            </a:r>
            <a:r>
              <a:rPr lang="nl-NL" dirty="0" err="1" smtClean="0"/>
              <a:t>avoiding</a:t>
            </a:r>
            <a:r>
              <a:rPr lang="nl-NL" dirty="0" smtClean="0"/>
              <a:t> </a:t>
            </a:r>
            <a:r>
              <a:rPr lang="nl-NL" dirty="0" err="1" smtClean="0"/>
              <a:t>contamination</a:t>
            </a:r>
            <a:r>
              <a:rPr lang="nl-NL" dirty="0" smtClean="0"/>
              <a:t>  </a:t>
            </a:r>
            <a:endParaRPr lang="nl-NL" dirty="0"/>
          </a:p>
          <a:p>
            <a:endParaRPr lang="nl-NL" dirty="0"/>
          </a:p>
          <a:p>
            <a:r>
              <a:rPr lang="nl-NL" dirty="0" smtClean="0"/>
              <a:t>….check of the cargo   </a:t>
            </a:r>
            <a:endParaRPr lang="nl-NL" dirty="0"/>
          </a:p>
          <a:p>
            <a:endParaRPr lang="nl-NL" dirty="0"/>
          </a:p>
          <a:p>
            <a:r>
              <a:rPr lang="nl-NL" dirty="0" smtClean="0"/>
              <a:t>…..</a:t>
            </a:r>
            <a:r>
              <a:rPr lang="nl-NL" dirty="0" err="1" smtClean="0"/>
              <a:t>combined</a:t>
            </a:r>
            <a:r>
              <a:rPr lang="nl-NL" dirty="0" smtClean="0"/>
              <a:t> cargo/</a:t>
            </a:r>
            <a:r>
              <a:rPr lang="nl-NL" dirty="0" err="1" smtClean="0"/>
              <a:t>temperature</a:t>
            </a:r>
            <a:r>
              <a:rPr lang="nl-NL" dirty="0" smtClean="0"/>
              <a:t>  </a:t>
            </a:r>
            <a:r>
              <a:rPr lang="nl-NL" dirty="0" err="1" smtClean="0"/>
              <a:t>possible</a:t>
            </a:r>
            <a:r>
              <a:rPr lang="nl-NL" dirty="0" smtClean="0"/>
              <a:t> </a:t>
            </a:r>
            <a:endParaRPr lang="nl-NL" dirty="0"/>
          </a:p>
          <a:p>
            <a:endParaRPr lang="nl-NL" dirty="0"/>
          </a:p>
        </p:txBody>
      </p:sp>
      <p:pic>
        <p:nvPicPr>
          <p:cNvPr id="5125" name="Picture 2" descr="http://friconreefer.nl/saleimg/rfr_t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2488" y="1556792"/>
            <a:ext cx="4572000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5496" y="274638"/>
            <a:ext cx="8229600" cy="1143000"/>
          </a:xfrm>
        </p:spPr>
        <p:txBody>
          <a:bodyPr/>
          <a:lstStyle/>
          <a:p>
            <a:r>
              <a:rPr lang="nl-NL" sz="3200" dirty="0" err="1" smtClean="0"/>
              <a:t>Perishable</a:t>
            </a:r>
            <a:r>
              <a:rPr lang="nl-NL" sz="3200" dirty="0" smtClean="0"/>
              <a:t> transport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 4"/>
          <p:cNvGraphicFramePr>
            <a:graphicFrameLocks noGrp="1"/>
          </p:cNvGraphicFramePr>
          <p:nvPr/>
        </p:nvGraphicFramePr>
        <p:xfrm>
          <a:off x="312512" y="1571625"/>
          <a:ext cx="7643864" cy="4697765"/>
        </p:xfrm>
        <a:graphic>
          <a:graphicData uri="http://schemas.openxmlformats.org/drawingml/2006/table">
            <a:tbl>
              <a:tblPr/>
              <a:tblGrid>
                <a:gridCol w="1545329"/>
                <a:gridCol w="2635340"/>
                <a:gridCol w="3463195"/>
              </a:tblGrid>
              <a:tr h="300040">
                <a:tc>
                  <a:txBody>
                    <a:bodyPr/>
                    <a:lstStyle/>
                    <a:p>
                      <a:pPr algn="l" fontAlgn="b"/>
                      <a:endParaRPr lang="nl-NL" sz="11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1" i="0" u="sng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plus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1" i="0" u="sng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minus </a:t>
                      </a:r>
                      <a:endParaRPr lang="nl-NL" sz="1600" b="1" i="0" u="sng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0040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1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airfreight</a:t>
                      </a:r>
                      <a:r>
                        <a:rPr lang="nl-NL" sz="16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endParaRPr lang="nl-NL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high speed 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no</a:t>
                      </a:r>
                      <a:r>
                        <a:rPr lang="nl-NL" sz="16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 water </a:t>
                      </a:r>
                      <a:r>
                        <a:rPr lang="nl-NL" sz="1600" b="0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allowed</a:t>
                      </a:r>
                      <a:r>
                        <a:rPr lang="nl-NL" sz="16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0040">
                <a:tc>
                  <a:txBody>
                    <a:bodyPr/>
                    <a:lstStyle/>
                    <a:p>
                      <a:pPr algn="l" fontAlgn="b"/>
                      <a:endParaRPr lang="nl-NL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low </a:t>
                      </a:r>
                      <a:r>
                        <a:rPr lang="nl-NL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volume / </a:t>
                      </a:r>
                      <a:r>
                        <a:rPr lang="nl-NL" sz="1600" b="0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weight</a:t>
                      </a:r>
                      <a:r>
                        <a:rPr lang="nl-NL" sz="16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high </a:t>
                      </a:r>
                      <a:r>
                        <a:rPr lang="nl-NL" sz="1600" b="0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price</a:t>
                      </a:r>
                      <a:r>
                        <a:rPr lang="nl-NL" sz="16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0040">
                <a:tc>
                  <a:txBody>
                    <a:bodyPr/>
                    <a:lstStyle/>
                    <a:p>
                      <a:pPr algn="l" fontAlgn="b"/>
                      <a:endParaRPr lang="nl-NL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0040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1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roadtransport</a:t>
                      </a:r>
                      <a:endParaRPr lang="nl-NL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flexible</a:t>
                      </a:r>
                      <a:r>
                        <a:rPr lang="nl-NL" sz="16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double crew /</a:t>
                      </a:r>
                      <a:r>
                        <a:rPr lang="nl-NL" sz="1600" b="0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limited</a:t>
                      </a:r>
                      <a:r>
                        <a:rPr lang="nl-NL" sz="16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r>
                        <a:rPr lang="nl-NL" sz="1600" b="0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driving</a:t>
                      </a:r>
                      <a:r>
                        <a:rPr lang="nl-NL" sz="16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 time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0040">
                <a:tc>
                  <a:txBody>
                    <a:bodyPr/>
                    <a:lstStyle/>
                    <a:p>
                      <a:pPr algn="l" fontAlgn="b"/>
                      <a:endParaRPr lang="nl-NL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FTL/LTL 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cooling</a:t>
                      </a:r>
                      <a:r>
                        <a:rPr lang="nl-NL" sz="16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r>
                        <a:rPr lang="nl-NL" sz="1600" b="0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by</a:t>
                      </a:r>
                      <a:r>
                        <a:rPr lang="nl-NL" sz="16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 diesel 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0040">
                <a:tc>
                  <a:txBody>
                    <a:bodyPr/>
                    <a:lstStyle/>
                    <a:p>
                      <a:pPr algn="l" fontAlgn="b"/>
                      <a:endParaRPr lang="nl-NL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guarded</a:t>
                      </a:r>
                      <a:r>
                        <a:rPr lang="nl-NL" sz="16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 transport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0040">
                <a:tc>
                  <a:txBody>
                    <a:bodyPr/>
                    <a:lstStyle/>
                    <a:p>
                      <a:pPr algn="l" fontAlgn="b"/>
                      <a:endParaRPr lang="nl-NL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0040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railtransport </a:t>
                      </a:r>
                      <a:endParaRPr lang="nl-NL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timetable</a:t>
                      </a:r>
                      <a:r>
                        <a:rPr lang="nl-NL" sz="16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speed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0040">
                <a:tc>
                  <a:txBody>
                    <a:bodyPr/>
                    <a:lstStyle/>
                    <a:p>
                      <a:pPr algn="l" fontAlgn="b"/>
                      <a:endParaRPr lang="nl-NL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unguarded</a:t>
                      </a:r>
                      <a:r>
                        <a:rPr lang="nl-NL" sz="16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 transport 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0040">
                <a:tc>
                  <a:txBody>
                    <a:bodyPr/>
                    <a:lstStyle/>
                    <a:p>
                      <a:pPr algn="l" fontAlgn="b"/>
                      <a:endParaRPr lang="nl-NL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cooling</a:t>
                      </a:r>
                      <a:r>
                        <a:rPr lang="nl-NL" sz="16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r>
                        <a:rPr lang="nl-NL" sz="1600" b="0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bydiesel</a:t>
                      </a:r>
                      <a:r>
                        <a:rPr lang="nl-NL" sz="16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r>
                        <a:rPr lang="nl-NL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/ </a:t>
                      </a:r>
                      <a:r>
                        <a:rPr lang="nl-NL" sz="16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nu surveillance 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0040">
                <a:tc>
                  <a:txBody>
                    <a:bodyPr/>
                    <a:lstStyle/>
                    <a:p>
                      <a:pPr algn="l" fontAlgn="b"/>
                      <a:endParaRPr lang="nl-NL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0040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1" i="0" u="none" strike="noStrike" dirty="0" err="1">
                          <a:solidFill>
                            <a:schemeClr val="tx1"/>
                          </a:solidFill>
                          <a:latin typeface="Calibri"/>
                        </a:rPr>
                        <a:t>barge</a:t>
                      </a:r>
                      <a:r>
                        <a:rPr lang="nl-NL" sz="16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/</a:t>
                      </a:r>
                      <a:r>
                        <a:rPr lang="nl-NL" sz="1600" b="1" i="0" u="none" strike="noStrike" dirty="0" err="1">
                          <a:solidFill>
                            <a:schemeClr val="tx1"/>
                          </a:solidFill>
                          <a:latin typeface="Calibri"/>
                        </a:rPr>
                        <a:t>shortsea</a:t>
                      </a:r>
                      <a:endParaRPr lang="nl-NL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timetable</a:t>
                      </a:r>
                      <a:r>
                        <a:rPr lang="nl-NL" sz="16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speed 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0040"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guarded</a:t>
                      </a:r>
                      <a:r>
                        <a:rPr lang="nl-NL" sz="16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 transport 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0040"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low </a:t>
                      </a:r>
                      <a:r>
                        <a:rPr lang="nl-NL" sz="1600" b="0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price</a:t>
                      </a:r>
                      <a:r>
                        <a:rPr lang="nl-NL" sz="16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</a:p>
                    <a:p>
                      <a:pPr algn="l" fontAlgn="b"/>
                      <a:r>
                        <a:rPr lang="nl-NL" sz="1600" b="0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cooling</a:t>
                      </a:r>
                      <a:r>
                        <a:rPr lang="nl-NL" sz="16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r>
                        <a:rPr lang="nl-NL" sz="1600" b="0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by</a:t>
                      </a:r>
                      <a:r>
                        <a:rPr lang="nl-NL" sz="16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r>
                        <a:rPr lang="nl-NL" sz="1600" b="0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electricity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dirty="0" err="1" smtClean="0"/>
              <a:t>Perishable</a:t>
            </a:r>
            <a:r>
              <a:rPr lang="nl-NL" sz="3200" dirty="0" smtClean="0"/>
              <a:t> transport </a:t>
            </a:r>
          </a:p>
        </p:txBody>
      </p:sp>
      <p:cxnSp>
        <p:nvCxnSpPr>
          <p:cNvPr id="7" name="Rechte verbindingslijn 6"/>
          <p:cNvCxnSpPr/>
          <p:nvPr/>
        </p:nvCxnSpPr>
        <p:spPr>
          <a:xfrm>
            <a:off x="0" y="2564904"/>
            <a:ext cx="766834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>
            <a:off x="0" y="5085184"/>
            <a:ext cx="766834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>
            <a:off x="0" y="3861048"/>
            <a:ext cx="766834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1022920" y="274638"/>
            <a:ext cx="8229600" cy="1143000"/>
          </a:xfrm>
        </p:spPr>
        <p:txBody>
          <a:bodyPr/>
          <a:lstStyle/>
          <a:p>
            <a:pPr algn="l"/>
            <a:r>
              <a:rPr lang="nl-NL" sz="3200" dirty="0" smtClean="0"/>
              <a:t>   </a:t>
            </a:r>
            <a:r>
              <a:rPr lang="nl-NL" sz="3200" dirty="0" err="1" smtClean="0"/>
              <a:t>Reefers</a:t>
            </a:r>
            <a:r>
              <a:rPr lang="nl-NL" sz="3200" dirty="0" smtClean="0"/>
              <a:t> </a:t>
            </a:r>
          </a:p>
        </p:txBody>
      </p:sp>
      <p:sp>
        <p:nvSpPr>
          <p:cNvPr id="9220" name="Tekstvak 3"/>
          <p:cNvSpPr txBox="1">
            <a:spLocks noChangeArrowheads="1"/>
          </p:cNvSpPr>
          <p:nvPr/>
        </p:nvSpPr>
        <p:spPr bwMode="auto">
          <a:xfrm>
            <a:off x="318839" y="3501008"/>
            <a:ext cx="842962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dirty="0" err="1" smtClean="0"/>
              <a:t>Temperature</a:t>
            </a:r>
            <a:r>
              <a:rPr lang="nl-NL" dirty="0" smtClean="0"/>
              <a:t> range </a:t>
            </a:r>
            <a:r>
              <a:rPr lang="nl-NL" dirty="0" err="1" smtClean="0"/>
              <a:t>from</a:t>
            </a:r>
            <a:r>
              <a:rPr lang="nl-NL" dirty="0" smtClean="0"/>
              <a:t>  </a:t>
            </a:r>
            <a:r>
              <a:rPr lang="nl-NL" dirty="0"/>
              <a:t>-30 </a:t>
            </a:r>
            <a:r>
              <a:rPr lang="nl-NL" dirty="0" smtClean="0"/>
              <a:t> </a:t>
            </a:r>
            <a:r>
              <a:rPr lang="nl-NL" dirty="0" err="1" smtClean="0"/>
              <a:t>until</a:t>
            </a:r>
            <a:r>
              <a:rPr lang="nl-NL" dirty="0" smtClean="0"/>
              <a:t> +30 </a:t>
            </a:r>
            <a:endParaRPr lang="nl-NL" dirty="0"/>
          </a:p>
          <a:p>
            <a:r>
              <a:rPr lang="nl-NL" dirty="0" err="1" smtClean="0"/>
              <a:t>So</a:t>
            </a:r>
            <a:r>
              <a:rPr lang="nl-NL" dirty="0" smtClean="0"/>
              <a:t>,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heaten</a:t>
            </a:r>
            <a:r>
              <a:rPr lang="nl-NL" dirty="0" smtClean="0"/>
              <a:t> </a:t>
            </a:r>
            <a:r>
              <a:rPr lang="nl-NL" dirty="0" err="1" smtClean="0"/>
              <a:t>too</a:t>
            </a:r>
            <a:r>
              <a:rPr lang="nl-NL" dirty="0" smtClean="0"/>
              <a:t> ! </a:t>
            </a:r>
            <a:endParaRPr lang="nl-NL" dirty="0"/>
          </a:p>
          <a:p>
            <a:endParaRPr lang="nl-NL" dirty="0"/>
          </a:p>
          <a:p>
            <a:r>
              <a:rPr lang="nl-NL" dirty="0" err="1" smtClean="0"/>
              <a:t>Walls</a:t>
            </a:r>
            <a:r>
              <a:rPr lang="nl-NL" dirty="0" smtClean="0"/>
              <a:t>, </a:t>
            </a:r>
            <a:r>
              <a:rPr lang="nl-NL" dirty="0" err="1" smtClean="0"/>
              <a:t>floors</a:t>
            </a:r>
            <a:r>
              <a:rPr lang="nl-NL" dirty="0" smtClean="0"/>
              <a:t> and </a:t>
            </a:r>
            <a:r>
              <a:rPr lang="nl-NL" dirty="0" err="1" smtClean="0"/>
              <a:t>ceilings</a:t>
            </a:r>
            <a:r>
              <a:rPr lang="nl-NL" dirty="0" smtClean="0"/>
              <a:t> are made of </a:t>
            </a:r>
            <a:r>
              <a:rPr lang="nl-NL" dirty="0" err="1" smtClean="0"/>
              <a:t>isolated</a:t>
            </a:r>
            <a:r>
              <a:rPr lang="nl-NL" dirty="0" smtClean="0"/>
              <a:t> </a:t>
            </a:r>
            <a:r>
              <a:rPr lang="nl-NL" dirty="0" err="1" smtClean="0"/>
              <a:t>material</a:t>
            </a:r>
            <a:r>
              <a:rPr lang="nl-NL" dirty="0" smtClean="0"/>
              <a:t>. </a:t>
            </a:r>
            <a:endParaRPr lang="nl-NL" dirty="0"/>
          </a:p>
          <a:p>
            <a:endParaRPr lang="nl-NL" dirty="0"/>
          </a:p>
          <a:p>
            <a:r>
              <a:rPr lang="nl-NL" dirty="0" smtClean="0"/>
              <a:t>Truck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side</a:t>
            </a:r>
            <a:r>
              <a:rPr lang="nl-NL" dirty="0" smtClean="0"/>
              <a:t> </a:t>
            </a:r>
            <a:r>
              <a:rPr lang="nl-NL" dirty="0" err="1" smtClean="0"/>
              <a:t>curtains</a:t>
            </a:r>
            <a:r>
              <a:rPr lang="nl-NL" dirty="0" smtClean="0"/>
              <a:t>: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cooled</a:t>
            </a:r>
            <a:r>
              <a:rPr lang="nl-NL" dirty="0" smtClean="0"/>
              <a:t> </a:t>
            </a:r>
            <a:r>
              <a:rPr lang="nl-NL" dirty="0" err="1" smtClean="0"/>
              <a:t>products</a:t>
            </a:r>
            <a:r>
              <a:rPr lang="nl-NL" dirty="0" smtClean="0"/>
              <a:t> </a:t>
            </a:r>
            <a:r>
              <a:rPr lang="nl-NL" dirty="0" err="1" smtClean="0"/>
              <a:t>until</a:t>
            </a:r>
            <a:r>
              <a:rPr lang="nl-NL" dirty="0" smtClean="0"/>
              <a:t> </a:t>
            </a:r>
            <a:r>
              <a:rPr lang="nl-NL" dirty="0" err="1" smtClean="0"/>
              <a:t>freezing</a:t>
            </a:r>
            <a:r>
              <a:rPr lang="nl-NL" dirty="0" smtClean="0"/>
              <a:t> point. </a:t>
            </a:r>
            <a:endParaRPr lang="nl-NL" dirty="0"/>
          </a:p>
        </p:txBody>
      </p:sp>
      <p:pic>
        <p:nvPicPr>
          <p:cNvPr id="9221" name="Picture 2" descr="Afbeelding:Koelwagen1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188640"/>
            <a:ext cx="4104456" cy="307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0" y="6165304"/>
            <a:ext cx="914400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dirty="0" err="1" smtClean="0"/>
              <a:t>Atmosphere</a:t>
            </a:r>
            <a:endParaRPr lang="nl-NL" sz="3200" dirty="0" smtClean="0"/>
          </a:p>
        </p:txBody>
      </p:sp>
      <p:sp>
        <p:nvSpPr>
          <p:cNvPr id="10244" name="Tekstvak 3"/>
          <p:cNvSpPr txBox="1">
            <a:spLocks noChangeArrowheads="1"/>
          </p:cNvSpPr>
          <p:nvPr/>
        </p:nvSpPr>
        <p:spPr bwMode="auto">
          <a:xfrm>
            <a:off x="323528" y="1556792"/>
            <a:ext cx="8215313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dirty="0" err="1"/>
              <a:t>Modified</a:t>
            </a:r>
            <a:r>
              <a:rPr lang="nl-NL" dirty="0"/>
              <a:t> </a:t>
            </a:r>
            <a:r>
              <a:rPr lang="nl-NL" dirty="0" err="1"/>
              <a:t>Atmosphere</a:t>
            </a:r>
            <a:r>
              <a:rPr lang="nl-NL" dirty="0"/>
              <a:t> (MA)</a:t>
            </a:r>
          </a:p>
          <a:p>
            <a:r>
              <a:rPr lang="nl-NL" dirty="0"/>
              <a:t>		Standard </a:t>
            </a:r>
            <a:r>
              <a:rPr lang="nl-NL" dirty="0" err="1"/>
              <a:t>Atmosphere</a:t>
            </a:r>
            <a:r>
              <a:rPr lang="nl-NL" dirty="0"/>
              <a:t> </a:t>
            </a:r>
            <a:r>
              <a:rPr lang="nl-NL" dirty="0" err="1"/>
              <a:t>inside</a:t>
            </a:r>
            <a:r>
              <a:rPr lang="nl-NL" dirty="0"/>
              <a:t> </a:t>
            </a:r>
            <a:r>
              <a:rPr lang="nl-NL" dirty="0" err="1"/>
              <a:t>packaging</a:t>
            </a:r>
            <a:r>
              <a:rPr lang="nl-NL" dirty="0"/>
              <a:t> </a:t>
            </a:r>
          </a:p>
          <a:p>
            <a:r>
              <a:rPr lang="nl-NL" dirty="0"/>
              <a:t>		21% </a:t>
            </a:r>
            <a:r>
              <a:rPr lang="nl-NL" dirty="0" err="1"/>
              <a:t>oxygen</a:t>
            </a:r>
            <a:r>
              <a:rPr lang="nl-NL" dirty="0"/>
              <a:t> and 0,03% carbon dioxide</a:t>
            </a:r>
          </a:p>
          <a:p>
            <a:endParaRPr lang="nl-NL" dirty="0"/>
          </a:p>
          <a:p>
            <a:r>
              <a:rPr lang="nl-NL" dirty="0" err="1"/>
              <a:t>Controlled</a:t>
            </a:r>
            <a:r>
              <a:rPr lang="nl-NL" dirty="0"/>
              <a:t> </a:t>
            </a:r>
            <a:r>
              <a:rPr lang="nl-NL" dirty="0" err="1"/>
              <a:t>Atmosphere</a:t>
            </a:r>
            <a:r>
              <a:rPr lang="nl-NL" dirty="0"/>
              <a:t> (CA)</a:t>
            </a:r>
          </a:p>
          <a:p>
            <a:r>
              <a:rPr lang="nl-NL" dirty="0"/>
              <a:t>	</a:t>
            </a:r>
            <a:r>
              <a:rPr lang="nl-NL" dirty="0" smtClean="0"/>
              <a:t>	</a:t>
            </a:r>
            <a:r>
              <a:rPr lang="nl-NL" dirty="0" err="1" smtClean="0"/>
              <a:t>Composition</a:t>
            </a:r>
            <a:r>
              <a:rPr lang="nl-NL" dirty="0" smtClean="0"/>
              <a:t> as </a:t>
            </a:r>
            <a:r>
              <a:rPr lang="nl-NL" dirty="0" err="1" smtClean="0"/>
              <a:t>desired</a:t>
            </a:r>
            <a:endParaRPr lang="nl-NL" dirty="0" smtClean="0"/>
          </a:p>
          <a:p>
            <a:r>
              <a:rPr lang="nl-NL" dirty="0" smtClean="0"/>
              <a:t>	LO 		(low </a:t>
            </a:r>
            <a:r>
              <a:rPr lang="nl-NL" dirty="0" err="1" smtClean="0"/>
              <a:t>oxygen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2%)</a:t>
            </a:r>
          </a:p>
          <a:p>
            <a:r>
              <a:rPr lang="nl-NL" dirty="0" smtClean="0"/>
              <a:t>	ULO		(Ultra low </a:t>
            </a:r>
            <a:r>
              <a:rPr lang="nl-NL" dirty="0" err="1" smtClean="0"/>
              <a:t>oxygen</a:t>
            </a:r>
            <a:r>
              <a:rPr lang="nl-NL" dirty="0" smtClean="0"/>
              <a:t> &lt; 2%)</a:t>
            </a:r>
          </a:p>
          <a:p>
            <a:endParaRPr lang="nl-NL" dirty="0" smtClean="0"/>
          </a:p>
          <a:p>
            <a:r>
              <a:rPr lang="nl-NL" i="1" dirty="0" err="1" smtClean="0"/>
              <a:t>Example</a:t>
            </a:r>
            <a:r>
              <a:rPr lang="nl-NL" i="1" dirty="0" smtClean="0"/>
              <a:t>:</a:t>
            </a:r>
          </a:p>
          <a:p>
            <a:r>
              <a:rPr lang="nl-NL" dirty="0" smtClean="0"/>
              <a:t>Apple </a:t>
            </a:r>
            <a:r>
              <a:rPr lang="nl-NL" dirty="0">
                <a:sym typeface="Wingdings" pitchFamily="2" charset="2"/>
              </a:rPr>
              <a:t> </a:t>
            </a:r>
            <a:endParaRPr lang="nl-NL" dirty="0" smtClean="0">
              <a:sym typeface="Wingdings" pitchFamily="2" charset="2"/>
            </a:endParaRPr>
          </a:p>
          <a:p>
            <a:r>
              <a:rPr lang="nl-NL" dirty="0" smtClean="0">
                <a:sym typeface="Wingdings" pitchFamily="2" charset="2"/>
              </a:rPr>
              <a:t>high speed of </a:t>
            </a:r>
            <a:r>
              <a:rPr lang="nl-NL" dirty="0" err="1" smtClean="0">
                <a:sym typeface="Wingdings" pitchFamily="2" charset="2"/>
              </a:rPr>
              <a:t>respiration</a:t>
            </a:r>
            <a:r>
              <a:rPr lang="nl-NL" dirty="0" smtClean="0">
                <a:sym typeface="Wingdings" pitchFamily="2" charset="2"/>
              </a:rPr>
              <a:t>  </a:t>
            </a:r>
          </a:p>
          <a:p>
            <a:r>
              <a:rPr lang="nl-NL" dirty="0" err="1" smtClean="0">
                <a:sym typeface="Wingdings" pitchFamily="2" charset="2"/>
              </a:rPr>
              <a:t>reduce</a:t>
            </a:r>
            <a:r>
              <a:rPr lang="nl-NL" dirty="0" smtClean="0">
                <a:sym typeface="Wingdings" pitchFamily="2" charset="2"/>
              </a:rPr>
              <a:t> </a:t>
            </a:r>
            <a:r>
              <a:rPr lang="nl-NL" dirty="0" err="1" smtClean="0">
                <a:sym typeface="Wingdings" pitchFamily="2" charset="2"/>
              </a:rPr>
              <a:t>oxygen</a:t>
            </a:r>
            <a:r>
              <a:rPr lang="nl-NL" dirty="0" smtClean="0">
                <a:sym typeface="Wingdings" pitchFamily="2" charset="2"/>
              </a:rPr>
              <a:t> </a:t>
            </a:r>
            <a:r>
              <a:rPr lang="nl-NL" dirty="0">
                <a:sym typeface="Wingdings" pitchFamily="2" charset="2"/>
              </a:rPr>
              <a:t></a:t>
            </a:r>
          </a:p>
          <a:p>
            <a:r>
              <a:rPr lang="nl-NL" dirty="0" err="1" smtClean="0">
                <a:sym typeface="Wingdings" pitchFamily="2" charset="2"/>
              </a:rPr>
              <a:t>lifetime</a:t>
            </a:r>
            <a:r>
              <a:rPr lang="nl-NL" dirty="0" smtClean="0">
                <a:sym typeface="Wingdings" pitchFamily="2" charset="2"/>
              </a:rPr>
              <a:t> </a:t>
            </a:r>
            <a:r>
              <a:rPr lang="nl-NL" dirty="0" err="1" smtClean="0">
                <a:sym typeface="Wingdings" pitchFamily="2" charset="2"/>
              </a:rPr>
              <a:t>prolongation</a:t>
            </a:r>
            <a:r>
              <a:rPr lang="nl-NL" dirty="0" smtClean="0">
                <a:sym typeface="Wingdings" pitchFamily="2" charset="2"/>
              </a:rPr>
              <a:t> </a:t>
            </a:r>
            <a:endParaRPr lang="nl-NL" dirty="0"/>
          </a:p>
        </p:txBody>
      </p:sp>
      <p:pic>
        <p:nvPicPr>
          <p:cNvPr id="72706" name="Picture 2" descr="http://www.solo.be/uploadedImages/Ingredi%C3%ABnten/appe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4005064"/>
            <a:ext cx="3744416" cy="1872208"/>
          </a:xfrm>
          <a:prstGeom prst="rect">
            <a:avLst/>
          </a:prstGeom>
          <a:noFill/>
        </p:spPr>
      </p:pic>
      <p:pic>
        <p:nvPicPr>
          <p:cNvPr id="49154" name="Picture 2" descr="http://employeedynamics.nl/wp-content/uploads/2012/03/iStock_000004679143XSmal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5170448"/>
            <a:ext cx="1872208" cy="16875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229600" cy="1143000"/>
          </a:xfrm>
        </p:spPr>
        <p:txBody>
          <a:bodyPr/>
          <a:lstStyle/>
          <a:p>
            <a:r>
              <a:rPr lang="nl-NL" sz="3200" dirty="0" err="1" smtClean="0"/>
              <a:t>Methods</a:t>
            </a:r>
            <a:r>
              <a:rPr lang="nl-NL" sz="3200" dirty="0" smtClean="0"/>
              <a:t> of </a:t>
            </a:r>
            <a:r>
              <a:rPr lang="nl-NL" sz="3200" dirty="0" err="1" smtClean="0"/>
              <a:t>cooling</a:t>
            </a:r>
            <a:r>
              <a:rPr lang="nl-NL" sz="3200" dirty="0" smtClean="0"/>
              <a:t> </a:t>
            </a:r>
          </a:p>
        </p:txBody>
      </p:sp>
      <p:sp>
        <p:nvSpPr>
          <p:cNvPr id="12292" name="Tekstvak 3"/>
          <p:cNvSpPr txBox="1">
            <a:spLocks noChangeArrowheads="1"/>
          </p:cNvSpPr>
          <p:nvPr/>
        </p:nvSpPr>
        <p:spPr bwMode="auto">
          <a:xfrm>
            <a:off x="179512" y="1700808"/>
            <a:ext cx="7786687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dirty="0" err="1" smtClean="0"/>
              <a:t>With</a:t>
            </a:r>
            <a:r>
              <a:rPr lang="nl-NL" dirty="0" smtClean="0"/>
              <a:t>  generator (intern)</a:t>
            </a:r>
          </a:p>
          <a:p>
            <a:r>
              <a:rPr lang="nl-NL" dirty="0" err="1" smtClean="0"/>
              <a:t>With</a:t>
            </a:r>
            <a:r>
              <a:rPr lang="nl-NL" dirty="0" smtClean="0"/>
              <a:t>  generator (extern)</a:t>
            </a:r>
          </a:p>
          <a:p>
            <a:r>
              <a:rPr lang="nl-NL" dirty="0" smtClean="0"/>
              <a:t>Without generator</a:t>
            </a:r>
            <a:endParaRPr lang="nl-NL" dirty="0"/>
          </a:p>
          <a:p>
            <a:r>
              <a:rPr lang="nl-NL" dirty="0" err="1" smtClean="0"/>
              <a:t>Cooling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ice</a:t>
            </a:r>
            <a:r>
              <a:rPr lang="nl-NL" dirty="0" smtClean="0"/>
              <a:t>.</a:t>
            </a:r>
            <a:endParaRPr lang="nl-NL" dirty="0"/>
          </a:p>
          <a:p>
            <a:endParaRPr lang="nl-NL" dirty="0"/>
          </a:p>
        </p:txBody>
      </p:sp>
      <p:pic>
        <p:nvPicPr>
          <p:cNvPr id="12293" name="Picture 2" descr="http://www.buyme-rentme.com/graphics/MVC-003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1636613"/>
            <a:ext cx="3445967" cy="258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4" descr="http://www.matts-place.com/intermodal/part1/ref/hapag-lloyd_gense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789040"/>
            <a:ext cx="3422724" cy="2904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hoek 6"/>
          <p:cNvSpPr/>
          <p:nvPr/>
        </p:nvSpPr>
        <p:spPr>
          <a:xfrm>
            <a:off x="0" y="6165304"/>
            <a:ext cx="914400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ieuw sjabloon NHTV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nieuw sjabloon NHTV</Template>
  <TotalTime>3131</TotalTime>
  <Words>1214</Words>
  <Application>Microsoft Office PowerPoint</Application>
  <PresentationFormat>On-screen Show (4:3)</PresentationFormat>
  <Paragraphs>329</Paragraphs>
  <Slides>44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nieuw sjabloon NHTV</vt:lpstr>
      <vt:lpstr>PowerPoint Presentation</vt:lpstr>
      <vt:lpstr>Agenda </vt:lpstr>
      <vt:lpstr>Perishable transport </vt:lpstr>
      <vt:lpstr>Perishable transport </vt:lpstr>
      <vt:lpstr>Perishable transport </vt:lpstr>
      <vt:lpstr>Perishable transport </vt:lpstr>
      <vt:lpstr>   Reefers </vt:lpstr>
      <vt:lpstr>Atmosphere</vt:lpstr>
      <vt:lpstr>Methods of cooling </vt:lpstr>
      <vt:lpstr>Transport temperatures</vt:lpstr>
      <vt:lpstr>New developments</vt:lpstr>
      <vt:lpstr>Legislation / rules </vt:lpstr>
      <vt:lpstr>ATP: Accord Transport Perissables</vt:lpstr>
      <vt:lpstr>HACCP:  Hazard Analysis and Critical Control Points </vt:lpstr>
      <vt:lpstr>Essential points of HACCP</vt:lpstr>
      <vt:lpstr>PowerPoint Presentation</vt:lpstr>
      <vt:lpstr>Perishable transport:  various assets/concepts</vt:lpstr>
      <vt:lpstr>International: truck + semi-trailer</vt:lpstr>
      <vt:lpstr>International: truck + trailer </vt:lpstr>
      <vt:lpstr>National: truck + trailer </vt:lpstr>
      <vt:lpstr>National: LHV </vt:lpstr>
      <vt:lpstr>Distribution: Trailer</vt:lpstr>
      <vt:lpstr>Distribution: city semi-trailer</vt:lpstr>
      <vt:lpstr>Distribution: delivery van</vt:lpstr>
      <vt:lpstr>The sustainable refrigerator  </vt:lpstr>
      <vt:lpstr>Drive concepts of the cooling device </vt:lpstr>
      <vt:lpstr>Direct driven </vt:lpstr>
      <vt:lpstr>Suppliers of direct driven compressors </vt:lpstr>
      <vt:lpstr>CO2 or nitrogen (stikstof) drive/cooling cryogenics: is the study of the production and use of very low temperatures </vt:lpstr>
      <vt:lpstr>    Suppliers of nitrogen cooling</vt:lpstr>
      <vt:lpstr>Diesel -compressor driven </vt:lpstr>
      <vt:lpstr>Diesel - generator driven </vt:lpstr>
      <vt:lpstr>Suppliers of diesel driven systems </vt:lpstr>
      <vt:lpstr>Diesel-generator driven </vt:lpstr>
      <vt:lpstr>Suppliers of direct driven generators  </vt:lpstr>
      <vt:lpstr>Hydraulic- electric driven </vt:lpstr>
      <vt:lpstr>Trade off: price versus sustainability</vt:lpstr>
      <vt:lpstr>Future ? </vt:lpstr>
      <vt:lpstr>PowerPoint Presentation</vt:lpstr>
      <vt:lpstr>Airflow in a reefer container</vt:lpstr>
      <vt:lpstr>Refrigerate units </vt:lpstr>
      <vt:lpstr>45ft PW HC reefer</vt:lpstr>
      <vt:lpstr>PowerPoint Presentation</vt:lpstr>
      <vt:lpstr>Is this tank container suitable  for perishable goods?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Trucks</dc:title>
  <dc:creator>Windows-gebruiker</dc:creator>
  <cp:lastModifiedBy>boot0003</cp:lastModifiedBy>
  <cp:revision>33</cp:revision>
  <cp:lastPrinted>2011-12-20T10:07:37Z</cp:lastPrinted>
  <dcterms:created xsi:type="dcterms:W3CDTF">2012-05-10T11:25:45Z</dcterms:created>
  <dcterms:modified xsi:type="dcterms:W3CDTF">2013-12-18T08:22:22Z</dcterms:modified>
</cp:coreProperties>
</file>